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webextensions/webextension1.xml" ContentType="application/vnd.ms-office.webextension+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webextensions/webextension2.xml" ContentType="application/vnd.ms-office.webextension+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autoCompressPictures="0">
  <p:sldMasterIdLst>
    <p:sldMasterId id="2147483648" r:id="rId1"/>
  </p:sldMasterIdLst>
  <p:notesMasterIdLst>
    <p:notesMasterId r:id="rId42"/>
  </p:notesMasterIdLst>
  <p:sldIdLst>
    <p:sldId id="256" r:id="rId2"/>
    <p:sldId id="340" r:id="rId3"/>
    <p:sldId id="330" r:id="rId4"/>
    <p:sldId id="331" r:id="rId5"/>
    <p:sldId id="332" r:id="rId6"/>
    <p:sldId id="333" r:id="rId7"/>
    <p:sldId id="334" r:id="rId8"/>
    <p:sldId id="335" r:id="rId9"/>
    <p:sldId id="336" r:id="rId10"/>
    <p:sldId id="339" r:id="rId11"/>
    <p:sldId id="348" r:id="rId12"/>
    <p:sldId id="344" r:id="rId13"/>
    <p:sldId id="345" r:id="rId14"/>
    <p:sldId id="341" r:id="rId15"/>
    <p:sldId id="263" r:id="rId16"/>
    <p:sldId id="342" r:id="rId17"/>
    <p:sldId id="264" r:id="rId18"/>
    <p:sldId id="265" r:id="rId19"/>
    <p:sldId id="266" r:id="rId20"/>
    <p:sldId id="346" r:id="rId21"/>
    <p:sldId id="349" r:id="rId22"/>
    <p:sldId id="310" r:id="rId23"/>
    <p:sldId id="311" r:id="rId24"/>
    <p:sldId id="312" r:id="rId25"/>
    <p:sldId id="315" r:id="rId26"/>
    <p:sldId id="316" r:id="rId27"/>
    <p:sldId id="317" r:id="rId28"/>
    <p:sldId id="314" r:id="rId29"/>
    <p:sldId id="318" r:id="rId30"/>
    <p:sldId id="319" r:id="rId31"/>
    <p:sldId id="313" r:id="rId32"/>
    <p:sldId id="320" r:id="rId33"/>
    <p:sldId id="322" r:id="rId34"/>
    <p:sldId id="350" r:id="rId35"/>
    <p:sldId id="324" r:id="rId36"/>
    <p:sldId id="325" r:id="rId37"/>
    <p:sldId id="326" r:id="rId38"/>
    <p:sldId id="327" r:id="rId39"/>
    <p:sldId id="328" r:id="rId40"/>
    <p:sldId id="292" r:id="rId41"/>
  </p:sldIdLst>
  <p:sldSz cx="9144000" cy="6858000" type="screen4x3"/>
  <p:notesSz cx="9601200" cy="7315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3" roundtripDataSignature="AMtx7mg5rxCPxuDgD/JiLfgQ80rI/ouF3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2A84"/>
    <a:srgbClr val="0461C2"/>
    <a:srgbClr val="741B47"/>
    <a:srgbClr val="E79137"/>
    <a:srgbClr val="D9EAD4"/>
    <a:srgbClr val="F4CC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3AD7D5A-59FF-4272-AA81-51331766E789}">
  <a:tblStyle styleId="{E3AD7D5A-59FF-4272-AA81-51331766E789}"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39"/>
    <p:restoredTop sz="89577"/>
  </p:normalViewPr>
  <p:slideViewPr>
    <p:cSldViewPr snapToGrid="0" snapToObjects="1">
      <p:cViewPr varScale="1">
        <p:scale>
          <a:sx n="110" d="100"/>
          <a:sy n="110" d="100"/>
        </p:scale>
        <p:origin x="1656" y="176"/>
      </p:cViewPr>
      <p:guideLst/>
    </p:cSldViewPr>
  </p:slideViewPr>
  <p:notesTextViewPr>
    <p:cViewPr>
      <p:scale>
        <a:sx n="170" d="100"/>
        <a:sy n="17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3"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2"/>
            <a:ext cx="4160520" cy="367030"/>
          </a:xfrm>
          <a:prstGeom prst="rect">
            <a:avLst/>
          </a:prstGeom>
          <a:noFill/>
          <a:ln>
            <a:noFill/>
          </a:ln>
        </p:spPr>
        <p:txBody>
          <a:bodyPr spcFirstLastPara="1" wrap="square" lIns="96650" tIns="48325" rIns="96650" bIns="48325"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438458" y="2"/>
            <a:ext cx="4160520" cy="367030"/>
          </a:xfrm>
          <a:prstGeom prst="rect">
            <a:avLst/>
          </a:prstGeom>
          <a:noFill/>
          <a:ln>
            <a:noFill/>
          </a:ln>
        </p:spPr>
        <p:txBody>
          <a:bodyPr spcFirstLastPara="1" wrap="square" lIns="96650" tIns="48325" rIns="96650" bIns="48325"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948171"/>
            <a:ext cx="4160520" cy="367029"/>
          </a:xfrm>
          <a:prstGeom prst="rect">
            <a:avLst/>
          </a:prstGeom>
          <a:noFill/>
          <a:ln>
            <a:noFill/>
          </a:ln>
        </p:spPr>
        <p:txBody>
          <a:bodyPr spcFirstLastPara="1" wrap="square" lIns="96650" tIns="48325" rIns="96650" bIns="48325"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438458" y="6948171"/>
            <a:ext cx="4160520" cy="367029"/>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1: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38" name="Google Shape;38;p1: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7: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60" name="Google Shape;60;p7: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13856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4: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45" name="Google Shape;45;p4: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66644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7: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90" name="Google Shape;90;p7: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7: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90" name="Google Shape;90;p7: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79149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7: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90" name="Google Shape;90;p7: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40781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8: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97" name="Google Shape;97;p8: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8: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97" name="Google Shape;97;p8: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49207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5: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35:notes"/>
          <p:cNvSpPr txBox="1">
            <a:spLocks noGrp="1"/>
          </p:cNvSpPr>
          <p:nvPr>
            <p:ph type="body" idx="1"/>
          </p:nvPr>
        </p:nvSpPr>
        <p:spPr>
          <a:xfrm>
            <a:off x="960120" y="3520439"/>
            <a:ext cx="7680900" cy="2880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05" name="Google Shape;105;p35:notes"/>
          <p:cNvSpPr txBox="1">
            <a:spLocks noGrp="1"/>
          </p:cNvSpPr>
          <p:nvPr>
            <p:ph type="sldNum" idx="12"/>
          </p:nvPr>
        </p:nvSpPr>
        <p:spPr>
          <a:xfrm>
            <a:off x="5438458" y="6948171"/>
            <a:ext cx="4160400" cy="3669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9: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112" name="Google Shape;112;p9: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0: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20" name="Google Shape;120;p10: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4: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45" name="Google Shape;45;p4: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631520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7: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7: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95" name="Google Shape;195;p7:notes"/>
          <p:cNvSpPr txBox="1">
            <a:spLocks noGrp="1"/>
          </p:cNvSpPr>
          <p:nvPr>
            <p:ph type="sldNum" idx="12"/>
          </p:nvPr>
        </p:nvSpPr>
        <p:spPr>
          <a:xfrm>
            <a:off x="5438458" y="6948171"/>
            <a:ext cx="4160520" cy="367029"/>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20</a:t>
            </a:fld>
            <a:endParaRPr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682830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4: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45" name="Google Shape;45;p4: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355187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55: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236" name="Google Shape;236;p55: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59: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255" name="Google Shape;255;p59: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60: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274" name="Google Shape;274;p60: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61: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61: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312" name="Google Shape;312;p61:notes"/>
          <p:cNvSpPr txBox="1">
            <a:spLocks noGrp="1"/>
          </p:cNvSpPr>
          <p:nvPr>
            <p:ph type="sldNum" idx="12"/>
          </p:nvPr>
        </p:nvSpPr>
        <p:spPr>
          <a:xfrm>
            <a:off x="5438458" y="6948171"/>
            <a:ext cx="4160520" cy="367029"/>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25</a:t>
            </a:fld>
            <a:endParaRPr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316139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61: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61: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312" name="Google Shape;312;p61:notes"/>
          <p:cNvSpPr txBox="1">
            <a:spLocks noGrp="1"/>
          </p:cNvSpPr>
          <p:nvPr>
            <p:ph type="sldNum" idx="12"/>
          </p:nvPr>
        </p:nvSpPr>
        <p:spPr>
          <a:xfrm>
            <a:off x="5438458" y="6948171"/>
            <a:ext cx="4160520" cy="367029"/>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26</a:t>
            </a:fld>
            <a:endParaRPr sz="13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61: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61: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312" name="Google Shape;312;p61:notes"/>
          <p:cNvSpPr txBox="1">
            <a:spLocks noGrp="1"/>
          </p:cNvSpPr>
          <p:nvPr>
            <p:ph type="sldNum" idx="12"/>
          </p:nvPr>
        </p:nvSpPr>
        <p:spPr>
          <a:xfrm>
            <a:off x="5438458" y="6948171"/>
            <a:ext cx="4160520" cy="367029"/>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27</a:t>
            </a:fld>
            <a:endParaRPr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727232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43: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43:notes"/>
          <p:cNvSpPr txBox="1">
            <a:spLocks noGrp="1"/>
          </p:cNvSpPr>
          <p:nvPr>
            <p:ph type="body" idx="1"/>
          </p:nvPr>
        </p:nvSpPr>
        <p:spPr>
          <a:xfrm>
            <a:off x="960120" y="3520439"/>
            <a:ext cx="7680900" cy="2880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322" name="Google Shape;322;p43:notes"/>
          <p:cNvSpPr txBox="1">
            <a:spLocks noGrp="1"/>
          </p:cNvSpPr>
          <p:nvPr>
            <p:ph type="sldNum" idx="12"/>
          </p:nvPr>
        </p:nvSpPr>
        <p:spPr>
          <a:xfrm>
            <a:off x="5438458" y="6948171"/>
            <a:ext cx="4160400" cy="3669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extLst>
      <p:ext uri="{BB962C8B-B14F-4D97-AF65-F5344CB8AC3E}">
        <p14:creationId xmlns:p14="http://schemas.microsoft.com/office/powerpoint/2010/main" val="23862848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43: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43:notes"/>
          <p:cNvSpPr txBox="1">
            <a:spLocks noGrp="1"/>
          </p:cNvSpPr>
          <p:nvPr>
            <p:ph type="body" idx="1"/>
          </p:nvPr>
        </p:nvSpPr>
        <p:spPr>
          <a:xfrm>
            <a:off x="960120" y="3520439"/>
            <a:ext cx="7680900" cy="2880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322" name="Google Shape;322;p43:notes"/>
          <p:cNvSpPr txBox="1">
            <a:spLocks noGrp="1"/>
          </p:cNvSpPr>
          <p:nvPr>
            <p:ph type="sldNum" idx="12"/>
          </p:nvPr>
        </p:nvSpPr>
        <p:spPr>
          <a:xfrm>
            <a:off x="5438458" y="6948171"/>
            <a:ext cx="4160400" cy="3669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6: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52" name="Google Shape;52;p6: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43: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43:notes"/>
          <p:cNvSpPr txBox="1">
            <a:spLocks noGrp="1"/>
          </p:cNvSpPr>
          <p:nvPr>
            <p:ph type="body" idx="1"/>
          </p:nvPr>
        </p:nvSpPr>
        <p:spPr>
          <a:xfrm>
            <a:off x="960120" y="3520439"/>
            <a:ext cx="7680900" cy="2880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322" name="Google Shape;322;p43:notes"/>
          <p:cNvSpPr txBox="1">
            <a:spLocks noGrp="1"/>
          </p:cNvSpPr>
          <p:nvPr>
            <p:ph type="sldNum" idx="12"/>
          </p:nvPr>
        </p:nvSpPr>
        <p:spPr>
          <a:xfrm>
            <a:off x="5438458" y="6948171"/>
            <a:ext cx="4160400" cy="3669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extLst>
      <p:ext uri="{BB962C8B-B14F-4D97-AF65-F5344CB8AC3E}">
        <p14:creationId xmlns:p14="http://schemas.microsoft.com/office/powerpoint/2010/main" val="24800617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43: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43:notes"/>
          <p:cNvSpPr txBox="1">
            <a:spLocks noGrp="1"/>
          </p:cNvSpPr>
          <p:nvPr>
            <p:ph type="body" idx="1"/>
          </p:nvPr>
        </p:nvSpPr>
        <p:spPr>
          <a:xfrm>
            <a:off x="960120" y="3520439"/>
            <a:ext cx="7680900" cy="2880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322" name="Google Shape;322;p43:notes"/>
          <p:cNvSpPr txBox="1">
            <a:spLocks noGrp="1"/>
          </p:cNvSpPr>
          <p:nvPr>
            <p:ph type="sldNum" idx="12"/>
          </p:nvPr>
        </p:nvSpPr>
        <p:spPr>
          <a:xfrm>
            <a:off x="5438458" y="6948171"/>
            <a:ext cx="4160400" cy="3669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extLst>
      <p:ext uri="{BB962C8B-B14F-4D97-AF65-F5344CB8AC3E}">
        <p14:creationId xmlns:p14="http://schemas.microsoft.com/office/powerpoint/2010/main" val="21397972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62: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360" name="Google Shape;360;p62: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7: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7: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95" name="Google Shape;195;p7:notes"/>
          <p:cNvSpPr txBox="1">
            <a:spLocks noGrp="1"/>
          </p:cNvSpPr>
          <p:nvPr>
            <p:ph type="sldNum" idx="12"/>
          </p:nvPr>
        </p:nvSpPr>
        <p:spPr>
          <a:xfrm>
            <a:off x="5438458" y="6948171"/>
            <a:ext cx="4160520" cy="367029"/>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33</a:t>
            </a:fld>
            <a:endParaRPr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431797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4: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45" name="Google Shape;45;p4: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985821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65: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412" name="Google Shape;412;p65: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63: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398" name="Google Shape;398;p63: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66: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419" name="Google Shape;419;p66: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67: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448" name="Google Shape;448;p67: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68: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493" name="Google Shape;493;p68: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7: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60" name="Google Shape;60;p7: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69: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7" name="Google Shape;527;p69: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528" name="Google Shape;528;p69:notes"/>
          <p:cNvSpPr txBox="1">
            <a:spLocks noGrp="1"/>
          </p:cNvSpPr>
          <p:nvPr>
            <p:ph type="sldNum" idx="12"/>
          </p:nvPr>
        </p:nvSpPr>
        <p:spPr>
          <a:xfrm>
            <a:off x="5438458" y="6948171"/>
            <a:ext cx="4160520" cy="367029"/>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40</a:t>
            </a:fld>
            <a:endParaRPr sz="13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33: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p33:notes"/>
          <p:cNvSpPr txBox="1">
            <a:spLocks noGrp="1"/>
          </p:cNvSpPr>
          <p:nvPr>
            <p:ph type="body" idx="1"/>
          </p:nvPr>
        </p:nvSpPr>
        <p:spPr>
          <a:xfrm>
            <a:off x="960120" y="3520439"/>
            <a:ext cx="7680900" cy="2880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77" name="Google Shape;77;p33:notes"/>
          <p:cNvSpPr txBox="1">
            <a:spLocks noGrp="1"/>
          </p:cNvSpPr>
          <p:nvPr>
            <p:ph type="sldNum" idx="12"/>
          </p:nvPr>
        </p:nvSpPr>
        <p:spPr>
          <a:xfrm>
            <a:off x="5438458" y="6948171"/>
            <a:ext cx="4160400" cy="3669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34: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34:notes"/>
          <p:cNvSpPr txBox="1">
            <a:spLocks noGrp="1"/>
          </p:cNvSpPr>
          <p:nvPr>
            <p:ph type="body" idx="1"/>
          </p:nvPr>
        </p:nvSpPr>
        <p:spPr>
          <a:xfrm>
            <a:off x="960120" y="3520439"/>
            <a:ext cx="7680900" cy="2880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86" name="Google Shape;86;p34:notes"/>
          <p:cNvSpPr txBox="1">
            <a:spLocks noGrp="1"/>
          </p:cNvSpPr>
          <p:nvPr>
            <p:ph type="sldNum" idx="12"/>
          </p:nvPr>
        </p:nvSpPr>
        <p:spPr>
          <a:xfrm>
            <a:off x="5438458" y="6948171"/>
            <a:ext cx="4160400" cy="3669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5: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35:notes"/>
          <p:cNvSpPr txBox="1">
            <a:spLocks noGrp="1"/>
          </p:cNvSpPr>
          <p:nvPr>
            <p:ph type="body" idx="1"/>
          </p:nvPr>
        </p:nvSpPr>
        <p:spPr>
          <a:xfrm>
            <a:off x="960120" y="3520439"/>
            <a:ext cx="7680900" cy="2880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98" name="Google Shape;98;p35:notes"/>
          <p:cNvSpPr txBox="1">
            <a:spLocks noGrp="1"/>
          </p:cNvSpPr>
          <p:nvPr>
            <p:ph type="sldNum" idx="12"/>
          </p:nvPr>
        </p:nvSpPr>
        <p:spPr>
          <a:xfrm>
            <a:off x="5438458" y="6948171"/>
            <a:ext cx="4160400" cy="3669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6: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36:notes"/>
          <p:cNvSpPr txBox="1">
            <a:spLocks noGrp="1"/>
          </p:cNvSpPr>
          <p:nvPr>
            <p:ph type="body" idx="1"/>
          </p:nvPr>
        </p:nvSpPr>
        <p:spPr>
          <a:xfrm>
            <a:off x="960120" y="3520439"/>
            <a:ext cx="7680900" cy="2880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10" name="Google Shape;110;p36:notes"/>
          <p:cNvSpPr txBox="1">
            <a:spLocks noGrp="1"/>
          </p:cNvSpPr>
          <p:nvPr>
            <p:ph type="sldNum" idx="12"/>
          </p:nvPr>
        </p:nvSpPr>
        <p:spPr>
          <a:xfrm>
            <a:off x="5438458" y="6948171"/>
            <a:ext cx="4160400" cy="3669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37: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37:notes"/>
          <p:cNvSpPr txBox="1">
            <a:spLocks noGrp="1"/>
          </p:cNvSpPr>
          <p:nvPr>
            <p:ph type="body" idx="1"/>
          </p:nvPr>
        </p:nvSpPr>
        <p:spPr>
          <a:xfrm>
            <a:off x="960120" y="3520439"/>
            <a:ext cx="7680900" cy="2880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125" name="Google Shape;125;p37:notes"/>
          <p:cNvSpPr txBox="1">
            <a:spLocks noGrp="1"/>
          </p:cNvSpPr>
          <p:nvPr>
            <p:ph type="sldNum" idx="12"/>
          </p:nvPr>
        </p:nvSpPr>
        <p:spPr>
          <a:xfrm>
            <a:off x="5438458" y="6948171"/>
            <a:ext cx="4160400" cy="3669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23"/>
          <p:cNvSpPr/>
          <p:nvPr/>
        </p:nvSpPr>
        <p:spPr>
          <a:xfrm>
            <a:off x="0" y="0"/>
            <a:ext cx="9144000" cy="4988560"/>
          </a:xfrm>
          <a:prstGeom prst="rect">
            <a:avLst/>
          </a:prstGeom>
          <a:blipFill rotWithShape="1">
            <a:blip r:embed="rId2">
              <a:alphaModFix/>
            </a:blip>
            <a:tile tx="0" ty="0" sx="80000" sy="80000" flip="none" algn="tl"/>
          </a:blip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C00000"/>
              </a:solidFill>
              <a:latin typeface="Calibri"/>
              <a:ea typeface="Calibri"/>
              <a:cs typeface="Calibri"/>
              <a:sym typeface="Calibri"/>
            </a:endParaRPr>
          </a:p>
        </p:txBody>
      </p:sp>
      <p:sp>
        <p:nvSpPr>
          <p:cNvPr id="19" name="Google Shape;19;p23"/>
          <p:cNvSpPr txBox="1">
            <a:spLocks noGrp="1"/>
          </p:cNvSpPr>
          <p:nvPr>
            <p:ph type="ctrTitle"/>
          </p:nvPr>
        </p:nvSpPr>
        <p:spPr>
          <a:xfrm>
            <a:off x="685800" y="2043587"/>
            <a:ext cx="7772400" cy="1467257"/>
          </a:xfrm>
          <a:prstGeom prst="rect">
            <a:avLst/>
          </a:prstGeom>
          <a:noFill/>
          <a:ln>
            <a:noFill/>
          </a:ln>
        </p:spPr>
        <p:txBody>
          <a:bodyPr spcFirstLastPara="1" wrap="square" lIns="91425" tIns="45700" rIns="91425" bIns="45700" anchor="t" anchorCtr="0">
            <a:noAutofit/>
          </a:bodyPr>
          <a:lstStyle>
            <a:lvl1pPr lvl="0" algn="l">
              <a:lnSpc>
                <a:spcPct val="80000"/>
              </a:lnSpc>
              <a:spcBef>
                <a:spcPts val="0"/>
              </a:spcBef>
              <a:spcAft>
                <a:spcPts val="0"/>
              </a:spcAft>
              <a:buSzPts val="1400"/>
              <a:buNone/>
              <a:defRPr sz="6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3"/>
          <p:cNvSpPr txBox="1">
            <a:spLocks noGrp="1"/>
          </p:cNvSpPr>
          <p:nvPr>
            <p:ph type="subTitle" idx="1"/>
          </p:nvPr>
        </p:nvSpPr>
        <p:spPr>
          <a:xfrm>
            <a:off x="685800" y="5374529"/>
            <a:ext cx="7772400" cy="593883"/>
          </a:xfrm>
          <a:prstGeom prst="rect">
            <a:avLst/>
          </a:prstGeom>
          <a:noFill/>
          <a:ln>
            <a:noFill/>
          </a:ln>
        </p:spPr>
        <p:txBody>
          <a:bodyPr spcFirstLastPara="1" wrap="square" lIns="91425" tIns="45700" rIns="91425" bIns="45700" anchor="t" anchorCtr="0">
            <a:noAutofit/>
          </a:bodyPr>
          <a:lstStyle>
            <a:lvl1pPr lvl="0" algn="l">
              <a:lnSpc>
                <a:spcPct val="100000"/>
              </a:lnSpc>
              <a:spcBef>
                <a:spcPts val="640"/>
              </a:spcBef>
              <a:spcAft>
                <a:spcPts val="0"/>
              </a:spcAft>
              <a:buSzPts val="1920"/>
              <a:buNone/>
              <a:defRPr sz="3200" b="0">
                <a:solidFill>
                  <a:schemeClr val="dk1"/>
                </a:solidFill>
                <a:latin typeface="Calibri"/>
                <a:ea typeface="Calibri"/>
                <a:cs typeface="Calibri"/>
                <a:sym typeface="Calibri"/>
              </a:defRPr>
            </a:lvl1pPr>
            <a:lvl2pPr lvl="1" algn="ctr">
              <a:lnSpc>
                <a:spcPct val="100000"/>
              </a:lnSpc>
              <a:spcBef>
                <a:spcPts val="440"/>
              </a:spcBef>
              <a:spcAft>
                <a:spcPts val="0"/>
              </a:spcAft>
              <a:buSzPts val="2420"/>
              <a:buNone/>
              <a:defRPr/>
            </a:lvl2pPr>
            <a:lvl3pPr lvl="2" algn="ctr">
              <a:lnSpc>
                <a:spcPct val="100000"/>
              </a:lnSpc>
              <a:spcBef>
                <a:spcPts val="400"/>
              </a:spcBef>
              <a:spcAft>
                <a:spcPts val="0"/>
              </a:spcAft>
              <a:buSzPts val="1600"/>
              <a:buNone/>
              <a:defRPr/>
            </a:lvl3pPr>
            <a:lvl4pPr lvl="3" algn="ctr">
              <a:lnSpc>
                <a:spcPct val="100000"/>
              </a:lnSpc>
              <a:spcBef>
                <a:spcPts val="400"/>
              </a:spcBef>
              <a:spcAft>
                <a:spcPts val="0"/>
              </a:spcAft>
              <a:buSzPts val="2000"/>
              <a:buFont typeface="Calibri"/>
              <a:buNone/>
              <a:defRPr/>
            </a:lvl4pPr>
            <a:lvl5pPr lvl="4" algn="ctr">
              <a:lnSpc>
                <a:spcPct val="100000"/>
              </a:lnSpc>
              <a:spcBef>
                <a:spcPts val="400"/>
              </a:spcBef>
              <a:spcAft>
                <a:spcPts val="0"/>
              </a:spcAft>
              <a:buSzPts val="2000"/>
              <a:buFont typeface="Calibri"/>
              <a:buNone/>
              <a:defRPr/>
            </a:lvl5pPr>
            <a:lvl6pPr lvl="5" algn="ctr">
              <a:lnSpc>
                <a:spcPct val="100000"/>
              </a:lnSpc>
              <a:spcBef>
                <a:spcPts val="400"/>
              </a:spcBef>
              <a:spcAft>
                <a:spcPts val="0"/>
              </a:spcAft>
              <a:buClr>
                <a:schemeClr val="dk1"/>
              </a:buClr>
              <a:buSzPts val="2000"/>
              <a:buFont typeface="Arial"/>
              <a:buNone/>
              <a:defRPr/>
            </a:lvl6pPr>
            <a:lvl7pPr lvl="6" algn="ctr">
              <a:lnSpc>
                <a:spcPct val="100000"/>
              </a:lnSpc>
              <a:spcBef>
                <a:spcPts val="400"/>
              </a:spcBef>
              <a:spcAft>
                <a:spcPts val="0"/>
              </a:spcAft>
              <a:buClr>
                <a:schemeClr val="dk1"/>
              </a:buClr>
              <a:buSzPts val="2000"/>
              <a:buFont typeface="Arial"/>
              <a:buNone/>
              <a:defRPr/>
            </a:lvl7pPr>
            <a:lvl8pPr lvl="7" algn="ctr">
              <a:lnSpc>
                <a:spcPct val="100000"/>
              </a:lnSpc>
              <a:spcBef>
                <a:spcPts val="400"/>
              </a:spcBef>
              <a:spcAft>
                <a:spcPts val="0"/>
              </a:spcAft>
              <a:buClr>
                <a:schemeClr val="dk1"/>
              </a:buClr>
              <a:buSzPts val="2000"/>
              <a:buFont typeface="Arial"/>
              <a:buNone/>
              <a:defRPr/>
            </a:lvl8pPr>
            <a:lvl9pPr lvl="8" algn="ctr">
              <a:lnSpc>
                <a:spcPct val="100000"/>
              </a:lnSpc>
              <a:spcBef>
                <a:spcPts val="400"/>
              </a:spcBef>
              <a:spcAft>
                <a:spcPts val="0"/>
              </a:spcAft>
              <a:buClr>
                <a:schemeClr val="dk1"/>
              </a:buClr>
              <a:buSzPts val="2000"/>
              <a:buFont typeface="Arial"/>
              <a:buNone/>
              <a:defRPr/>
            </a:lvl9pPr>
          </a:lstStyle>
          <a:p>
            <a:endParaRPr/>
          </a:p>
        </p:txBody>
      </p:sp>
      <p:sp>
        <p:nvSpPr>
          <p:cNvPr id="21" name="Google Shape;21;p23"/>
          <p:cNvSpPr txBox="1">
            <a:spLocks noGrp="1"/>
          </p:cNvSpPr>
          <p:nvPr>
            <p:ph type="sldNum" idx="12"/>
          </p:nvPr>
        </p:nvSpPr>
        <p:spPr>
          <a:xfrm>
            <a:off x="8534400" y="6492875"/>
            <a:ext cx="6096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22" name="Google Shape;22;p23"/>
          <p:cNvPicPr preferRelativeResize="0"/>
          <p:nvPr/>
        </p:nvPicPr>
        <p:blipFill rotWithShape="1">
          <a:blip r:embed="rId3">
            <a:alphaModFix/>
          </a:blip>
          <a:srcRect/>
          <a:stretch/>
        </p:blipFill>
        <p:spPr>
          <a:xfrm>
            <a:off x="152400" y="6590918"/>
            <a:ext cx="2150721" cy="169037"/>
          </a:xfrm>
          <a:prstGeom prst="rect">
            <a:avLst/>
          </a:prstGeom>
          <a:noFill/>
          <a:ln>
            <a:noFill/>
          </a:ln>
        </p:spPr>
      </p:pic>
      <p:sp>
        <p:nvSpPr>
          <p:cNvPr id="23" name="Google Shape;23;p23"/>
          <p:cNvSpPr txBox="1"/>
          <p:nvPr/>
        </p:nvSpPr>
        <p:spPr>
          <a:xfrm>
            <a:off x="685800" y="664882"/>
            <a:ext cx="7772400" cy="57752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B2A85"/>
              </a:buClr>
              <a:buSzPts val="1920"/>
              <a:buFont typeface="Noto Sans Symbols"/>
              <a:buNone/>
            </a:pPr>
            <a:r>
              <a:rPr lang="en-US" sz="3200" b="0" i="0" u="none" strike="noStrike" cap="none" dirty="0">
                <a:solidFill>
                  <a:schemeClr val="lt1"/>
                </a:solidFill>
                <a:latin typeface="Calibri"/>
                <a:ea typeface="Calibri"/>
                <a:cs typeface="Calibri"/>
                <a:sym typeface="Calibri"/>
              </a:rPr>
              <a:t>CSE 390B, Winter 2023</a:t>
            </a:r>
            <a:endParaRPr sz="1400" b="0" i="0" u="none" strike="noStrike" cap="none" dirty="0">
              <a:solidFill>
                <a:srgbClr val="000000"/>
              </a:solidFill>
              <a:latin typeface="Arial"/>
              <a:ea typeface="Arial"/>
              <a:cs typeface="Arial"/>
              <a:sym typeface="Arial"/>
            </a:endParaRPr>
          </a:p>
        </p:txBody>
      </p:sp>
      <p:sp>
        <p:nvSpPr>
          <p:cNvPr id="24" name="Google Shape;24;p23"/>
          <p:cNvSpPr txBox="1"/>
          <p:nvPr/>
        </p:nvSpPr>
        <p:spPr>
          <a:xfrm>
            <a:off x="685800" y="1214004"/>
            <a:ext cx="8252138" cy="57752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B2A85"/>
              </a:buClr>
              <a:buSzPts val="1920"/>
              <a:buFont typeface="Noto Sans Symbols"/>
              <a:buNone/>
            </a:pPr>
            <a:r>
              <a:rPr lang="en-US" sz="2400" b="0" i="0" u="none" strike="noStrike" cap="none">
                <a:solidFill>
                  <a:schemeClr val="lt1"/>
                </a:solidFill>
                <a:latin typeface="Calibri"/>
                <a:ea typeface="Calibri"/>
                <a:cs typeface="Calibri"/>
                <a:sym typeface="Calibri"/>
              </a:rPr>
              <a:t>Building Academic Success Through Bottom-Up Computing</a:t>
            </a:r>
            <a:endParaRPr sz="1400" b="0" i="0" u="none" strike="noStrike" cap="none">
              <a:solidFill>
                <a:srgbClr val="000000"/>
              </a:solidFill>
              <a:latin typeface="Arial"/>
              <a:ea typeface="Arial"/>
              <a:cs typeface="Arial"/>
              <a:sym typeface="Arial"/>
            </a:endParaRPr>
          </a:p>
        </p:txBody>
      </p:sp>
      <p:sp>
        <p:nvSpPr>
          <p:cNvPr id="2" name="Google Shape;13;p22">
            <a:extLst>
              <a:ext uri="{FF2B5EF4-FFF2-40B4-BE49-F238E27FC236}">
                <a16:creationId xmlns:a16="http://schemas.microsoft.com/office/drawing/2014/main" id="{A1BF2F00-8747-CF7C-3F5C-3E6E9F5AE5EA}"/>
              </a:ext>
            </a:extLst>
          </p:cNvPr>
          <p:cNvSpPr/>
          <p:nvPr userDrawn="1"/>
        </p:nvSpPr>
        <p:spPr>
          <a:xfrm>
            <a:off x="0" y="0"/>
            <a:ext cx="9144000" cy="228600"/>
          </a:xfrm>
          <a:prstGeom prst="rect">
            <a:avLst/>
          </a:prstGeom>
          <a:solidFill>
            <a:srgbClr val="4B2A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sp>
        <p:nvSpPr>
          <p:cNvPr id="3" name="Google Shape;16;p22">
            <a:extLst>
              <a:ext uri="{FF2B5EF4-FFF2-40B4-BE49-F238E27FC236}">
                <a16:creationId xmlns:a16="http://schemas.microsoft.com/office/drawing/2014/main" id="{B1885A56-A20D-5446-1ADE-CA2FD4260AF5}"/>
              </a:ext>
            </a:extLst>
          </p:cNvPr>
          <p:cNvSpPr txBox="1"/>
          <p:nvPr userDrawn="1"/>
        </p:nvSpPr>
        <p:spPr>
          <a:xfrm>
            <a:off x="0" y="27429"/>
            <a:ext cx="9143975" cy="169277"/>
          </a:xfrm>
          <a:prstGeom prst="rect">
            <a:avLst/>
          </a:prstGeom>
          <a:noFill/>
          <a:ln>
            <a:noFill/>
          </a:ln>
        </p:spPr>
        <p:txBody>
          <a:bodyPr spcFirstLastPara="1" wrap="square" lIns="91425" tIns="0" rIns="91425" bIns="0" anchor="ctr"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dirty="0">
                <a:solidFill>
                  <a:schemeClr val="lt1"/>
                </a:solidFill>
                <a:latin typeface="Arial"/>
                <a:ea typeface="Arial"/>
                <a:cs typeface="Arial"/>
                <a:sym typeface="Arial"/>
              </a:rPr>
              <a:t>Lecture 4: Procrastination &amp; The ALU</a:t>
            </a:r>
            <a:endParaRPr sz="1400" b="0" i="0" u="none" strike="noStrike" cap="none" dirty="0">
              <a:solidFill>
                <a:srgbClr val="000000"/>
              </a:solidFill>
              <a:latin typeface="Arial"/>
              <a:ea typeface="Arial"/>
              <a:cs typeface="Arial"/>
              <a:sym typeface="Arial"/>
            </a:endParaRPr>
          </a:p>
        </p:txBody>
      </p:sp>
      <p:pic>
        <p:nvPicPr>
          <p:cNvPr id="4" name="Google Shape;14;p22">
            <a:extLst>
              <a:ext uri="{FF2B5EF4-FFF2-40B4-BE49-F238E27FC236}">
                <a16:creationId xmlns:a16="http://schemas.microsoft.com/office/drawing/2014/main" id="{DAB0B258-2AE9-047C-2862-74240B815A8A}"/>
              </a:ext>
            </a:extLst>
          </p:cNvPr>
          <p:cNvPicPr preferRelativeResize="0"/>
          <p:nvPr userDrawn="1"/>
        </p:nvPicPr>
        <p:blipFill rotWithShape="1">
          <a:blip r:embed="rId4">
            <a:alphaModFix/>
          </a:blip>
          <a:srcRect/>
          <a:stretch/>
        </p:blipFill>
        <p:spPr>
          <a:xfrm>
            <a:off x="26376" y="25342"/>
            <a:ext cx="2150721" cy="169037"/>
          </a:xfrm>
          <a:prstGeom prst="rect">
            <a:avLst/>
          </a:prstGeom>
          <a:noFill/>
          <a:ln>
            <a:noFill/>
          </a:ln>
        </p:spPr>
      </p:pic>
      <p:sp>
        <p:nvSpPr>
          <p:cNvPr id="5" name="Google Shape;15;p22">
            <a:extLst>
              <a:ext uri="{FF2B5EF4-FFF2-40B4-BE49-F238E27FC236}">
                <a16:creationId xmlns:a16="http://schemas.microsoft.com/office/drawing/2014/main" id="{D1BDF4B7-D617-3B8F-E59B-E4F754152C17}"/>
              </a:ext>
            </a:extLst>
          </p:cNvPr>
          <p:cNvSpPr txBox="1"/>
          <p:nvPr userDrawn="1"/>
        </p:nvSpPr>
        <p:spPr>
          <a:xfrm>
            <a:off x="7362275" y="27425"/>
            <a:ext cx="1781700" cy="169200"/>
          </a:xfrm>
          <a:prstGeom prst="rect">
            <a:avLst/>
          </a:prstGeom>
          <a:noFill/>
          <a:ln>
            <a:noFill/>
          </a:ln>
        </p:spPr>
        <p:txBody>
          <a:bodyPr spcFirstLastPara="1" wrap="square" lIns="91425" tIns="0" rIns="91425" bIns="0" anchor="ctr" anchorCtr="0">
            <a:spAutoFit/>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dirty="0">
                <a:solidFill>
                  <a:schemeClr val="lt1"/>
                </a:solidFill>
                <a:latin typeface="Arial"/>
                <a:ea typeface="Arial"/>
                <a:cs typeface="Arial"/>
                <a:sym typeface="Arial"/>
              </a:rPr>
              <a:t>CSE 390B, Winter 2023</a:t>
            </a:r>
            <a:endParaRPr sz="11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4"/>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4"/>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lvl1pPr marL="457200" lvl="0" indent="-360680" algn="l">
              <a:lnSpc>
                <a:spcPct val="110000"/>
              </a:lnSpc>
              <a:spcBef>
                <a:spcPts val="440"/>
              </a:spcBef>
              <a:spcAft>
                <a:spcPts val="0"/>
              </a:spcAft>
              <a:buSzPts val="2080"/>
              <a:buFont typeface="Noto Sans Symbols"/>
              <a:buChar char="❖"/>
              <a:defRPr sz="2600" b="0"/>
            </a:lvl1pPr>
            <a:lvl2pPr marL="914400" lvl="1" indent="-382269" algn="l">
              <a:lnSpc>
                <a:spcPct val="110000"/>
              </a:lnSpc>
              <a:spcBef>
                <a:spcPts val="24"/>
              </a:spcBef>
              <a:spcAft>
                <a:spcPts val="0"/>
              </a:spcAft>
              <a:buSzPts val="2420"/>
              <a:buFont typeface="Noto Sans Symbols"/>
              <a:buChar char="▪"/>
              <a:defRPr sz="2200"/>
            </a:lvl2pPr>
            <a:lvl3pPr marL="1371600" lvl="2" indent="-368300" algn="l">
              <a:lnSpc>
                <a:spcPct val="110000"/>
              </a:lnSpc>
              <a:spcBef>
                <a:spcPts val="0"/>
              </a:spcBef>
              <a:spcAft>
                <a:spcPts val="0"/>
              </a:spcAft>
              <a:buSzPts val="2200"/>
              <a:buFont typeface="Arial"/>
              <a:buChar char="•"/>
              <a:defRPr/>
            </a:lvl3pPr>
            <a:lvl4pPr marL="1828800" lvl="3" indent="-342900" algn="l">
              <a:lnSpc>
                <a:spcPct val="100000"/>
              </a:lnSpc>
              <a:spcBef>
                <a:spcPts val="1200"/>
              </a:spcBef>
              <a:spcAft>
                <a:spcPts val="0"/>
              </a:spcAft>
              <a:buSzPts val="1800"/>
              <a:buFont typeface="Calibri"/>
              <a:buChar char="–"/>
              <a:defRPr sz="1800"/>
            </a:lvl4pPr>
            <a:lvl5pPr marL="2286000" lvl="4" indent="-342900" algn="l">
              <a:lnSpc>
                <a:spcPct val="100000"/>
              </a:lnSpc>
              <a:spcBef>
                <a:spcPts val="360"/>
              </a:spcBef>
              <a:spcAft>
                <a:spcPts val="0"/>
              </a:spcAft>
              <a:buSzPts val="1800"/>
              <a:buFont typeface="Calibri"/>
              <a:buChar char="»"/>
              <a:defRPr sz="1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 name="Google Shape;28;p24"/>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ollEverywhere">
  <p:cSld name="PollEverywhere">
    <p:spTree>
      <p:nvGrpSpPr>
        <p:cNvPr id="1" name="Shape 33"/>
        <p:cNvGrpSpPr/>
        <p:nvPr/>
      </p:nvGrpSpPr>
      <p:grpSpPr>
        <a:xfrm>
          <a:off x="0" y="0"/>
          <a:ext cx="0" cy="0"/>
          <a:chOff x="0" y="0"/>
          <a:chExt cx="0" cy="0"/>
        </a:xfrm>
      </p:grpSpPr>
      <p:sp>
        <p:nvSpPr>
          <p:cNvPr id="34" name="Google Shape;34;p25"/>
          <p:cNvSpPr txBox="1">
            <a:spLocks noGrp="1"/>
          </p:cNvSpPr>
          <p:nvPr>
            <p:ph type="sldNum" idx="12"/>
          </p:nvPr>
        </p:nvSpPr>
        <p:spPr>
          <a:xfrm>
            <a:off x="8534400" y="6492875"/>
            <a:ext cx="6096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35" name="Google Shape;35;p25"/>
          <p:cNvSpPr/>
          <p:nvPr/>
        </p:nvSpPr>
        <p:spPr>
          <a:xfrm>
            <a:off x="0" y="206019"/>
            <a:ext cx="9144000" cy="1063981"/>
          </a:xfrm>
          <a:prstGeom prst="rect">
            <a:avLst/>
          </a:prstGeom>
          <a:solidFill>
            <a:srgbClr val="4B2A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pic>
        <p:nvPicPr>
          <p:cNvPr id="36" name="Google Shape;36;p25"/>
          <p:cNvPicPr preferRelativeResize="0"/>
          <p:nvPr/>
        </p:nvPicPr>
        <p:blipFill rotWithShape="1">
          <a:blip r:embed="rId2">
            <a:alphaModFix/>
          </a:blip>
          <a:srcRect t="14966" b="14963"/>
          <a:stretch/>
        </p:blipFill>
        <p:spPr>
          <a:xfrm>
            <a:off x="241553" y="479874"/>
            <a:ext cx="3692944" cy="601177"/>
          </a:xfrm>
          <a:prstGeom prst="rect">
            <a:avLst/>
          </a:prstGeom>
          <a:noFill/>
          <a:ln>
            <a:noFill/>
          </a:ln>
        </p:spPr>
      </p:pic>
      <p:sp>
        <p:nvSpPr>
          <p:cNvPr id="37" name="Google Shape;37;p25" descr="Respond at https://pollev.com/cse390b. Options are:&#10;a) To grade you on whether or not you get the questions we ask correct&#10;b) to aid your learning by giving you a chance to practice applying the material we are covering&#10;c) to take attendance&#10;d) I'm not sure" title="Why are we using Poll Everywhere in lectures?"/>
          <p:cNvSpPr txBox="1">
            <a:spLocks noGrp="1"/>
          </p:cNvSpPr>
          <p:nvPr>
            <p:ph type="title"/>
          </p:nvPr>
        </p:nvSpPr>
        <p:spPr>
          <a:xfrm>
            <a:off x="377550" y="1598386"/>
            <a:ext cx="8388900" cy="1113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5"/>
          <p:cNvSpPr txBox="1">
            <a:spLocks noGrp="1"/>
          </p:cNvSpPr>
          <p:nvPr>
            <p:ph type="body" idx="1"/>
          </p:nvPr>
        </p:nvSpPr>
        <p:spPr>
          <a:xfrm>
            <a:off x="377550" y="2888543"/>
            <a:ext cx="8366125" cy="4972050"/>
          </a:xfrm>
          <a:prstGeom prst="rect">
            <a:avLst/>
          </a:prstGeom>
          <a:noFill/>
          <a:ln>
            <a:noFill/>
          </a:ln>
        </p:spPr>
        <p:txBody>
          <a:bodyPr spcFirstLastPara="1" wrap="square" lIns="91425" tIns="45700" rIns="91425" bIns="45700" anchor="t" anchorCtr="0">
            <a:noAutofit/>
          </a:bodyPr>
          <a:lstStyle>
            <a:lvl1pPr marL="457200" lvl="0" indent="-327660" algn="l">
              <a:lnSpc>
                <a:spcPct val="100000"/>
              </a:lnSpc>
              <a:spcBef>
                <a:spcPts val="520"/>
              </a:spcBef>
              <a:spcAft>
                <a:spcPts val="0"/>
              </a:spcAft>
              <a:buSzPts val="1560"/>
              <a:buChar char="❖"/>
              <a:defRPr/>
            </a:lvl1pPr>
            <a:lvl2pPr marL="914400" lvl="1" indent="-382269" algn="l">
              <a:lnSpc>
                <a:spcPct val="100000"/>
              </a:lnSpc>
              <a:spcBef>
                <a:spcPts val="440"/>
              </a:spcBef>
              <a:spcAft>
                <a:spcPts val="0"/>
              </a:spcAft>
              <a:buSzPts val="2420"/>
              <a:buChar char="▪"/>
              <a:defRPr/>
            </a:lvl2pPr>
            <a:lvl3pPr marL="1371600" lvl="2" indent="-330200" algn="l">
              <a:lnSpc>
                <a:spcPct val="100000"/>
              </a:lnSpc>
              <a:spcBef>
                <a:spcPts val="400"/>
              </a:spcBef>
              <a:spcAft>
                <a:spcPts val="0"/>
              </a:spcAft>
              <a:buSzPts val="16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39" name="Google Shape;39;p25"/>
          <p:cNvSpPr/>
          <p:nvPr/>
        </p:nvSpPr>
        <p:spPr>
          <a:xfrm>
            <a:off x="4944291" y="540630"/>
            <a:ext cx="3958156" cy="479667"/>
          </a:xfrm>
          <a:prstGeom prst="roundRect">
            <a:avLst>
              <a:gd name="adj" fmla="val 16667"/>
            </a:avLst>
          </a:prstGeom>
          <a:solidFill>
            <a:srgbClr val="714EA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Calibri"/>
              <a:buNone/>
            </a:pPr>
            <a:r>
              <a:rPr lang="en-US" sz="2000" b="0" i="0" u="none" strike="noStrike" cap="none">
                <a:solidFill>
                  <a:schemeClr val="lt1"/>
                </a:solidFill>
                <a:latin typeface="Calibri"/>
                <a:ea typeface="Calibri"/>
                <a:cs typeface="Calibri"/>
                <a:sym typeface="Calibri"/>
              </a:rPr>
              <a:t>Vote at https://pollev.com/cse390b</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523788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374090" y="371182"/>
            <a:ext cx="8388910" cy="7620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9pPr>
          </a:lstStyle>
          <a:p>
            <a:endParaRPr/>
          </a:p>
        </p:txBody>
      </p:sp>
      <p:sp>
        <p:nvSpPr>
          <p:cNvPr id="11" name="Google Shape;11;p22"/>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lvl1pPr marL="457200" marR="0" lvl="0" indent="-327660" algn="l" rtl="0">
              <a:lnSpc>
                <a:spcPct val="100000"/>
              </a:lnSpc>
              <a:spcBef>
                <a:spcPts val="520"/>
              </a:spcBef>
              <a:spcAft>
                <a:spcPts val="0"/>
              </a:spcAft>
              <a:buClr>
                <a:srgbClr val="4B2A85"/>
              </a:buClr>
              <a:buSzPts val="1560"/>
              <a:buFont typeface="Noto Sans Symbols"/>
              <a:buChar char="❖"/>
              <a:defRPr sz="2600" b="1" i="0" u="none" strike="noStrike" cap="none">
                <a:solidFill>
                  <a:schemeClr val="dk1"/>
                </a:solidFill>
                <a:latin typeface="Calibri"/>
                <a:ea typeface="Calibri"/>
                <a:cs typeface="Calibri"/>
                <a:sym typeface="Calibri"/>
              </a:defRPr>
            </a:lvl1pPr>
            <a:lvl2pPr marL="914400" marR="0" lvl="1" indent="-382269" algn="l" rtl="0">
              <a:lnSpc>
                <a:spcPct val="100000"/>
              </a:lnSpc>
              <a:spcBef>
                <a:spcPts val="440"/>
              </a:spcBef>
              <a:spcAft>
                <a:spcPts val="0"/>
              </a:spcAft>
              <a:buClr>
                <a:srgbClr val="4B2A85"/>
              </a:buClr>
              <a:buSzPts val="2420"/>
              <a:buFont typeface="Calibri"/>
              <a:buChar char="▪"/>
              <a:defRPr sz="22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400"/>
              </a:spcBef>
              <a:spcAft>
                <a:spcPts val="0"/>
              </a:spcAft>
              <a:buClr>
                <a:srgbClr val="4B2A85"/>
              </a:buClr>
              <a:buSzPts val="16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rgbClr val="4B2A85"/>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rgbClr val="4B2A85"/>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sldNum" idx="12"/>
          </p:nvPr>
        </p:nvSpPr>
        <p:spPr>
          <a:xfrm>
            <a:off x="8534400" y="6492875"/>
            <a:ext cx="609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2" name="Google Shape;13;p22">
            <a:extLst>
              <a:ext uri="{FF2B5EF4-FFF2-40B4-BE49-F238E27FC236}">
                <a16:creationId xmlns:a16="http://schemas.microsoft.com/office/drawing/2014/main" id="{7FA816FC-DDAA-CC3F-9205-8C17143B15DA}"/>
              </a:ext>
            </a:extLst>
          </p:cNvPr>
          <p:cNvSpPr/>
          <p:nvPr userDrawn="1"/>
        </p:nvSpPr>
        <p:spPr>
          <a:xfrm>
            <a:off x="0" y="0"/>
            <a:ext cx="9144000" cy="228600"/>
          </a:xfrm>
          <a:prstGeom prst="rect">
            <a:avLst/>
          </a:prstGeom>
          <a:solidFill>
            <a:srgbClr val="4B2A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sp>
        <p:nvSpPr>
          <p:cNvPr id="3" name="Google Shape;16;p22">
            <a:extLst>
              <a:ext uri="{FF2B5EF4-FFF2-40B4-BE49-F238E27FC236}">
                <a16:creationId xmlns:a16="http://schemas.microsoft.com/office/drawing/2014/main" id="{18F568BE-F262-D959-041E-CAE2F93129C9}"/>
              </a:ext>
            </a:extLst>
          </p:cNvPr>
          <p:cNvSpPr txBox="1"/>
          <p:nvPr userDrawn="1"/>
        </p:nvSpPr>
        <p:spPr>
          <a:xfrm>
            <a:off x="0" y="27429"/>
            <a:ext cx="9143975" cy="169277"/>
          </a:xfrm>
          <a:prstGeom prst="rect">
            <a:avLst/>
          </a:prstGeom>
          <a:noFill/>
          <a:ln>
            <a:noFill/>
          </a:ln>
        </p:spPr>
        <p:txBody>
          <a:bodyPr spcFirstLastPara="1" wrap="square" lIns="91425" tIns="0" rIns="91425" bIns="0" anchor="ctr"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dirty="0">
                <a:solidFill>
                  <a:schemeClr val="lt1"/>
                </a:solidFill>
                <a:latin typeface="Arial"/>
                <a:ea typeface="Arial"/>
                <a:cs typeface="Arial"/>
                <a:sym typeface="Arial"/>
              </a:rPr>
              <a:t>Lecture 4: Procrastination &amp; The ALU</a:t>
            </a:r>
            <a:endParaRPr sz="1400" b="0" i="0" u="none" strike="noStrike" cap="none" dirty="0">
              <a:solidFill>
                <a:srgbClr val="000000"/>
              </a:solidFill>
              <a:latin typeface="Arial"/>
              <a:ea typeface="Arial"/>
              <a:cs typeface="Arial"/>
              <a:sym typeface="Arial"/>
            </a:endParaRPr>
          </a:p>
        </p:txBody>
      </p:sp>
      <p:pic>
        <p:nvPicPr>
          <p:cNvPr id="4" name="Google Shape;14;p22">
            <a:extLst>
              <a:ext uri="{FF2B5EF4-FFF2-40B4-BE49-F238E27FC236}">
                <a16:creationId xmlns:a16="http://schemas.microsoft.com/office/drawing/2014/main" id="{98D716E4-A51A-4FCD-B8BA-A4B9E175CD59}"/>
              </a:ext>
            </a:extLst>
          </p:cNvPr>
          <p:cNvPicPr preferRelativeResize="0"/>
          <p:nvPr userDrawn="1"/>
        </p:nvPicPr>
        <p:blipFill rotWithShape="1">
          <a:blip r:embed="rId5">
            <a:alphaModFix/>
          </a:blip>
          <a:srcRect/>
          <a:stretch/>
        </p:blipFill>
        <p:spPr>
          <a:xfrm>
            <a:off x="26376" y="25342"/>
            <a:ext cx="2150721" cy="169037"/>
          </a:xfrm>
          <a:prstGeom prst="rect">
            <a:avLst/>
          </a:prstGeom>
          <a:noFill/>
          <a:ln>
            <a:noFill/>
          </a:ln>
        </p:spPr>
      </p:pic>
      <p:sp>
        <p:nvSpPr>
          <p:cNvPr id="5" name="Google Shape;15;p22">
            <a:extLst>
              <a:ext uri="{FF2B5EF4-FFF2-40B4-BE49-F238E27FC236}">
                <a16:creationId xmlns:a16="http://schemas.microsoft.com/office/drawing/2014/main" id="{84EBE737-CDAA-1E83-734D-233EEC1A9FEA}"/>
              </a:ext>
            </a:extLst>
          </p:cNvPr>
          <p:cNvSpPr txBox="1"/>
          <p:nvPr userDrawn="1"/>
        </p:nvSpPr>
        <p:spPr>
          <a:xfrm>
            <a:off x="7362275" y="27425"/>
            <a:ext cx="1781700" cy="169200"/>
          </a:xfrm>
          <a:prstGeom prst="rect">
            <a:avLst/>
          </a:prstGeom>
          <a:noFill/>
          <a:ln>
            <a:noFill/>
          </a:ln>
        </p:spPr>
        <p:txBody>
          <a:bodyPr spcFirstLastPara="1" wrap="square" lIns="91425" tIns="0" rIns="91425" bIns="0" anchor="ctr" anchorCtr="0">
            <a:spAutoFit/>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dirty="0">
                <a:solidFill>
                  <a:schemeClr val="lt1"/>
                </a:solidFill>
                <a:latin typeface="Arial"/>
                <a:ea typeface="Arial"/>
                <a:cs typeface="Arial"/>
                <a:sym typeface="Arial"/>
              </a:rPr>
              <a:t>CSE 390B, Winter 2023</a:t>
            </a:r>
            <a:endParaRPr sz="1100" b="0" i="0" u="none" strike="noStrike" cap="none" dirty="0">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0.png"/><Relationship Id="rId4" Type="http://schemas.openxmlformats.org/officeDocument/2006/relationships/image" Target="../media/image7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11/relationships/webextension" Target="../webextensions/webextension1.xm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11/relationships/webextension" Target="../webextensions/webextension2.xml"/><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Google Shape;40;p1"/>
          <p:cNvSpPr txBox="1">
            <a:spLocks noGrp="1"/>
          </p:cNvSpPr>
          <p:nvPr>
            <p:ph type="ctrTitle"/>
          </p:nvPr>
        </p:nvSpPr>
        <p:spPr>
          <a:xfrm>
            <a:off x="685800" y="2431662"/>
            <a:ext cx="6769100" cy="14673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1400"/>
              <a:buNone/>
            </a:pPr>
            <a:r>
              <a:rPr lang="en-US" b="0" dirty="0"/>
              <a:t>Procrastination &amp; </a:t>
            </a:r>
            <a:r>
              <a:rPr lang="en-US" dirty="0"/>
              <a:t>The ALU</a:t>
            </a:r>
            <a:endParaRPr sz="3100" dirty="0"/>
          </a:p>
        </p:txBody>
      </p:sp>
      <p:sp>
        <p:nvSpPr>
          <p:cNvPr id="41" name="Google Shape;41;p1"/>
          <p:cNvSpPr txBox="1">
            <a:spLocks noGrp="1"/>
          </p:cNvSpPr>
          <p:nvPr>
            <p:ph type="subTitle" idx="1"/>
          </p:nvPr>
        </p:nvSpPr>
        <p:spPr>
          <a:xfrm>
            <a:off x="685800" y="5305949"/>
            <a:ext cx="7772400" cy="1674400"/>
          </a:xfrm>
          <a:prstGeom prst="rect">
            <a:avLst/>
          </a:prstGeom>
          <a:noFill/>
          <a:ln>
            <a:noFill/>
          </a:ln>
        </p:spPr>
        <p:txBody>
          <a:bodyPr spcFirstLastPara="1" wrap="square" lIns="91425" tIns="45700" rIns="91425" bIns="45700" anchor="t" anchorCtr="0">
            <a:noAutofit/>
          </a:bodyPr>
          <a:lstStyle/>
          <a:p>
            <a:pPr marL="0" lvl="0" indent="0">
              <a:spcBef>
                <a:spcPts val="0"/>
              </a:spcBef>
              <a:buSzPts val="1440"/>
            </a:pPr>
            <a:r>
              <a:rPr lang="en-US" sz="2400" dirty="0"/>
              <a:t>Combating Procrastination, Binary Number Representation, The Arithmetic Logic Unit (ALU), Project 3 Overview</a:t>
            </a:r>
            <a:endParaRPr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3" name="Google Shape;63;p7"/>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Tips for Avoiding Procrastination</a:t>
            </a:r>
            <a:endParaRPr dirty="0"/>
          </a:p>
        </p:txBody>
      </p:sp>
      <p:sp>
        <p:nvSpPr>
          <p:cNvPr id="64" name="Google Shape;64;p7"/>
          <p:cNvSpPr txBox="1">
            <a:spLocks noGrp="1"/>
          </p:cNvSpPr>
          <p:nvPr>
            <p:ph type="body" idx="1"/>
          </p:nvPr>
        </p:nvSpPr>
        <p:spPr>
          <a:xfrm>
            <a:off x="396874"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Prioritize the tasks that you need to complete</a:t>
            </a:r>
          </a:p>
          <a:p>
            <a:pPr marL="347472" lvl="0" indent="-347472" algn="l" rtl="0">
              <a:lnSpc>
                <a:spcPct val="110000"/>
              </a:lnSpc>
              <a:spcBef>
                <a:spcPts val="440"/>
              </a:spcBef>
              <a:spcAft>
                <a:spcPts val="0"/>
              </a:spcAft>
              <a:buSzPts val="2080"/>
              <a:buFont typeface="Noto Sans Symbols"/>
              <a:buChar char="❖"/>
            </a:pPr>
            <a:endParaRPr lang="en-US" dirty="0"/>
          </a:p>
          <a:p>
            <a:pPr marL="347472" lvl="0" indent="-347472" algn="l" rtl="0">
              <a:lnSpc>
                <a:spcPct val="110000"/>
              </a:lnSpc>
              <a:spcBef>
                <a:spcPts val="440"/>
              </a:spcBef>
              <a:spcAft>
                <a:spcPts val="0"/>
              </a:spcAft>
              <a:buSzPts val="2080"/>
              <a:buFont typeface="Noto Sans Symbols"/>
              <a:buChar char="❖"/>
            </a:pPr>
            <a:r>
              <a:rPr lang="en-US" dirty="0"/>
              <a:t>Plan for the tasks you need to complete</a:t>
            </a:r>
          </a:p>
          <a:p>
            <a:pPr marL="640080" lvl="1" indent="-283464"/>
            <a:r>
              <a:rPr lang="en-US" dirty="0"/>
              <a:t>Review your to-do list and schedule of upcoming events</a:t>
            </a:r>
          </a:p>
          <a:p>
            <a:pPr marL="347472" lvl="0" indent="-347472" algn="l" rtl="0">
              <a:lnSpc>
                <a:spcPct val="110000"/>
              </a:lnSpc>
              <a:spcBef>
                <a:spcPts val="440"/>
              </a:spcBef>
              <a:spcAft>
                <a:spcPts val="0"/>
              </a:spcAft>
              <a:buSzPts val="2080"/>
              <a:buFont typeface="Noto Sans Symbols"/>
              <a:buChar char="❖"/>
            </a:pPr>
            <a:endParaRPr dirty="0"/>
          </a:p>
          <a:p>
            <a:pPr marL="347472" lvl="0" indent="-347472" algn="l" rtl="0">
              <a:lnSpc>
                <a:spcPct val="110000"/>
              </a:lnSpc>
              <a:spcBef>
                <a:spcPts val="440"/>
              </a:spcBef>
              <a:spcAft>
                <a:spcPts val="0"/>
              </a:spcAft>
              <a:buSzPts val="2080"/>
              <a:buFont typeface="Noto Sans Symbols"/>
              <a:buChar char="❖"/>
            </a:pPr>
            <a:r>
              <a:rPr lang="en-US" dirty="0"/>
              <a:t>Eliminate distractions that pull you away from focusing on the task at hand</a:t>
            </a:r>
          </a:p>
          <a:p>
            <a:pPr marL="640080" lvl="1" indent="-283464"/>
            <a:r>
              <a:rPr lang="en-US" dirty="0"/>
              <a:t>Isolate yourself from your phone, close distracting websites, etc.</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347472"/>
            <a:r>
              <a:rPr lang="en-US" dirty="0"/>
              <a:t>Make productive behavior accessible and sources of procrastination harder to access</a:t>
            </a:r>
            <a:endParaRPr dirty="0"/>
          </a:p>
        </p:txBody>
      </p:sp>
      <p:sp>
        <p:nvSpPr>
          <p:cNvPr id="65" name="Google Shape;65;p7"/>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10</a:t>
            </a:fld>
            <a:endParaRPr/>
          </a:p>
        </p:txBody>
      </p:sp>
    </p:spTree>
    <p:extLst>
      <p:ext uri="{BB962C8B-B14F-4D97-AF65-F5344CB8AC3E}">
        <p14:creationId xmlns:p14="http://schemas.microsoft.com/office/powerpoint/2010/main" val="407641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4"/>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r>
              <a:rPr lang="en-US" dirty="0">
                <a:solidFill>
                  <a:schemeClr val="tx1"/>
                </a:solidFill>
              </a:rPr>
              <a:t>Combating Procrastination</a:t>
            </a:r>
          </a:p>
          <a:p>
            <a:pPr marL="640080" lvl="1" indent="-283464"/>
            <a:r>
              <a:rPr lang="en-US" dirty="0">
                <a:solidFill>
                  <a:schemeClr val="tx1"/>
                </a:solidFill>
              </a:rPr>
              <a:t>Procrastination Reflection and Avoidance Tips</a:t>
            </a:r>
          </a:p>
          <a:p>
            <a:pPr marL="356616" lvl="1" indent="0" algn="l" rtl="0">
              <a:lnSpc>
                <a:spcPct val="110000"/>
              </a:lnSpc>
              <a:spcBef>
                <a:spcPts val="24"/>
              </a:spcBef>
              <a:spcAft>
                <a:spcPts val="0"/>
              </a:spcAft>
              <a:buSzPts val="2420"/>
              <a:buNone/>
            </a:pPr>
            <a:endParaRPr dirty="0">
              <a:solidFill>
                <a:schemeClr val="tx1"/>
              </a:solidFill>
            </a:endParaRPr>
          </a:p>
          <a:p>
            <a:pPr marL="347472" lvl="0" indent="-347472" algn="l" rtl="0">
              <a:lnSpc>
                <a:spcPct val="110000"/>
              </a:lnSpc>
              <a:spcBef>
                <a:spcPts val="440"/>
              </a:spcBef>
              <a:spcAft>
                <a:spcPts val="0"/>
              </a:spcAft>
              <a:buSzPts val="2080"/>
              <a:buFont typeface="Noto Sans Symbols"/>
              <a:buChar char="❖"/>
            </a:pPr>
            <a:r>
              <a:rPr lang="en-US" b="1" dirty="0">
                <a:solidFill>
                  <a:srgbClr val="4A2A84"/>
                </a:solidFill>
              </a:rPr>
              <a:t>Binary Number Representations</a:t>
            </a:r>
          </a:p>
          <a:p>
            <a:pPr marL="640080" lvl="1" indent="-283464" algn="l" rtl="0">
              <a:lnSpc>
                <a:spcPct val="110000"/>
              </a:lnSpc>
              <a:spcBef>
                <a:spcPts val="24"/>
              </a:spcBef>
              <a:spcAft>
                <a:spcPts val="0"/>
              </a:spcAft>
              <a:buSzPts val="2420"/>
              <a:buChar char="▪"/>
            </a:pPr>
            <a:r>
              <a:rPr lang="en-US" b="1" dirty="0">
                <a:solidFill>
                  <a:srgbClr val="4A2A84"/>
                </a:solidFill>
              </a:rPr>
              <a:t>Unsigned, Signed, and Two’s Complement</a:t>
            </a:r>
          </a:p>
          <a:p>
            <a:pPr marL="640080" lvl="1" indent="-283464" algn="l" rtl="0">
              <a:lnSpc>
                <a:spcPct val="110000"/>
              </a:lnSpc>
              <a:spcBef>
                <a:spcPts val="24"/>
              </a:spcBef>
              <a:spcAft>
                <a:spcPts val="0"/>
              </a:spcAft>
              <a:buSzPts val="2420"/>
              <a:buChar char="▪"/>
            </a:pPr>
            <a:endParaRPr lang="en-US" dirty="0">
              <a:solidFill>
                <a:schemeClr val="tx1"/>
              </a:solidFill>
            </a:endParaRPr>
          </a:p>
          <a:p>
            <a:pPr marL="347472" lvl="0" indent="-347472" algn="l" rtl="0">
              <a:lnSpc>
                <a:spcPct val="110000"/>
              </a:lnSpc>
              <a:spcBef>
                <a:spcPts val="440"/>
              </a:spcBef>
              <a:spcAft>
                <a:spcPts val="0"/>
              </a:spcAft>
              <a:buSzPts val="2080"/>
              <a:buFont typeface="Noto Sans Symbols"/>
              <a:buChar char="❖"/>
            </a:pPr>
            <a:r>
              <a:rPr lang="en-US" dirty="0">
                <a:solidFill>
                  <a:schemeClr val="tx1"/>
                </a:solidFill>
              </a:rPr>
              <a:t>The Arithmetic Logic Unit (ALU)</a:t>
            </a:r>
          </a:p>
          <a:p>
            <a:pPr marL="640080" lvl="1" indent="-283464" algn="l" rtl="0">
              <a:lnSpc>
                <a:spcPct val="110000"/>
              </a:lnSpc>
              <a:spcBef>
                <a:spcPts val="24"/>
              </a:spcBef>
              <a:spcAft>
                <a:spcPts val="0"/>
              </a:spcAft>
              <a:buSzPts val="2420"/>
              <a:buChar char="▪"/>
            </a:pPr>
            <a:r>
              <a:rPr lang="en-US" dirty="0">
                <a:solidFill>
                  <a:schemeClr val="tx1"/>
                </a:solidFill>
              </a:rPr>
              <a:t>Specification and ALU Function Examples</a:t>
            </a:r>
          </a:p>
          <a:p>
            <a:pPr marL="640080" lvl="1" indent="-129794" algn="l" rtl="0">
              <a:lnSpc>
                <a:spcPct val="110000"/>
              </a:lnSpc>
              <a:spcBef>
                <a:spcPts val="24"/>
              </a:spcBef>
              <a:spcAft>
                <a:spcPts val="0"/>
              </a:spcAft>
              <a:buSzPts val="2420"/>
              <a:buNone/>
            </a:pPr>
            <a:endParaRPr lang="en-US" dirty="0">
              <a:solidFill>
                <a:schemeClr val="tx1"/>
              </a:solidFill>
            </a:endParaRPr>
          </a:p>
          <a:p>
            <a:pPr marL="347472" lvl="0" indent="-347472" algn="l" rtl="0">
              <a:lnSpc>
                <a:spcPct val="110000"/>
              </a:lnSpc>
              <a:spcBef>
                <a:spcPts val="440"/>
              </a:spcBef>
              <a:spcAft>
                <a:spcPts val="0"/>
              </a:spcAft>
              <a:buSzPts val="2080"/>
              <a:buFont typeface="Noto Sans Symbols"/>
              <a:buChar char="❖"/>
            </a:pPr>
            <a:r>
              <a:rPr lang="en-US" dirty="0">
                <a:solidFill>
                  <a:schemeClr val="tx1"/>
                </a:solidFill>
              </a:rPr>
              <a:t>Project 3 Overview</a:t>
            </a:r>
          </a:p>
          <a:p>
            <a:pPr marL="640080" lvl="1" indent="-283464" algn="l" rtl="0">
              <a:lnSpc>
                <a:spcPct val="110000"/>
              </a:lnSpc>
              <a:spcBef>
                <a:spcPts val="24"/>
              </a:spcBef>
              <a:spcAft>
                <a:spcPts val="0"/>
              </a:spcAft>
              <a:buSzPts val="2420"/>
              <a:buChar char="▪"/>
            </a:pPr>
            <a:r>
              <a:rPr lang="en-US" dirty="0">
                <a:solidFill>
                  <a:schemeClr val="tx1"/>
                </a:solidFill>
              </a:rPr>
              <a:t>ALU Implementation Strategy</a:t>
            </a:r>
          </a:p>
          <a:p>
            <a:pPr marL="640080" lvl="1" indent="-283464" algn="l" rtl="0">
              <a:lnSpc>
                <a:spcPct val="110000"/>
              </a:lnSpc>
              <a:spcBef>
                <a:spcPts val="24"/>
              </a:spcBef>
              <a:spcAft>
                <a:spcPts val="0"/>
              </a:spcAft>
              <a:buSzPts val="2420"/>
              <a:buChar char="▪"/>
            </a:pPr>
            <a:r>
              <a:rPr lang="en-US" dirty="0">
                <a:solidFill>
                  <a:schemeClr val="tx1"/>
                </a:solidFill>
              </a:rPr>
              <a:t>HDL Tips and Tricks</a:t>
            </a:r>
          </a:p>
        </p:txBody>
      </p:sp>
      <p:sp>
        <p:nvSpPr>
          <p:cNvPr id="48" name="Google Shape;48;p4"/>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Lecture Outline</a:t>
            </a:r>
            <a:endParaRPr/>
          </a:p>
        </p:txBody>
      </p:sp>
      <p:sp>
        <p:nvSpPr>
          <p:cNvPr id="49" name="Google Shape;49;p4"/>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11</a:t>
            </a:fld>
            <a:endParaRPr/>
          </a:p>
        </p:txBody>
      </p:sp>
    </p:spTree>
    <p:extLst>
      <p:ext uri="{BB962C8B-B14F-4D97-AF65-F5344CB8AC3E}">
        <p14:creationId xmlns:p14="http://schemas.microsoft.com/office/powerpoint/2010/main" val="3968276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7"/>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Unsigned Binary Representation</a:t>
            </a:r>
            <a:endParaRPr dirty="0"/>
          </a:p>
        </p:txBody>
      </p:sp>
      <p:sp>
        <p:nvSpPr>
          <p:cNvPr id="93" name="Google Shape;93;p7"/>
          <p:cNvSpPr txBox="1">
            <a:spLocks noGrp="1"/>
          </p:cNvSpPr>
          <p:nvPr>
            <p:ph type="body" idx="1"/>
          </p:nvPr>
        </p:nvSpPr>
        <p:spPr>
          <a:xfrm>
            <a:off x="396874" y="1362075"/>
            <a:ext cx="8599079" cy="52809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To interpret, we multiply the value of each bit by the power of two that specific bit represents</a:t>
            </a:r>
          </a:p>
          <a:p>
            <a:pPr marL="347472" lvl="0" indent="-347472" algn="l" rtl="0">
              <a:lnSpc>
                <a:spcPct val="110000"/>
              </a:lnSpc>
              <a:spcBef>
                <a:spcPts val="440"/>
              </a:spcBef>
              <a:spcAft>
                <a:spcPts val="0"/>
              </a:spcAft>
              <a:buSzPts val="2080"/>
              <a:buFont typeface="Noto Sans Symbols"/>
              <a:buChar char="❖"/>
            </a:pPr>
            <a:endParaRPr lang="en-US" dirty="0"/>
          </a:p>
          <a:p>
            <a:pPr marL="347472" indent="-347472"/>
            <a:r>
              <a:rPr lang="en-US" dirty="0"/>
              <a:t>This system is unable to represent negative numbers</a:t>
            </a:r>
          </a:p>
          <a:p>
            <a:pPr marL="356616" lvl="1" indent="0" algn="l" rtl="0">
              <a:lnSpc>
                <a:spcPct val="110000"/>
              </a:lnSpc>
              <a:spcBef>
                <a:spcPts val="24"/>
              </a:spcBef>
              <a:spcAft>
                <a:spcPts val="0"/>
              </a:spcAft>
              <a:buSzPts val="2420"/>
              <a:buNone/>
            </a:pPr>
            <a:endParaRPr lang="en-US" dirty="0"/>
          </a:p>
          <a:p>
            <a:pPr marL="356616" lvl="1" indent="0" algn="l" rtl="0">
              <a:lnSpc>
                <a:spcPct val="110000"/>
              </a:lnSpc>
              <a:spcBef>
                <a:spcPts val="24"/>
              </a:spcBef>
              <a:spcAft>
                <a:spcPts val="0"/>
              </a:spcAft>
              <a:buSzPts val="2420"/>
              <a:buNone/>
            </a:pPr>
            <a:r>
              <a:rPr lang="en-US" dirty="0"/>
              <a:t>			</a:t>
            </a:r>
            <a:endParaRPr dirty="0"/>
          </a:p>
          <a:p>
            <a:pPr marL="347472" lvl="0" indent="-347472" algn="l" rtl="0">
              <a:lnSpc>
                <a:spcPct val="110000"/>
              </a:lnSpc>
              <a:spcBef>
                <a:spcPts val="440"/>
              </a:spcBef>
              <a:spcAft>
                <a:spcPts val="0"/>
              </a:spcAft>
              <a:buSzPts val="2080"/>
              <a:buFont typeface="Noto Sans Symbols"/>
              <a:buChar char="❖"/>
            </a:pPr>
            <a:r>
              <a:rPr lang="en-US" dirty="0"/>
              <a:t>Example: </a:t>
            </a:r>
            <a:r>
              <a:rPr lang="en-US" dirty="0">
                <a:latin typeface="Cambria Math"/>
                <a:ea typeface="Cambria Math"/>
                <a:cs typeface="Cambria Math"/>
                <a:sym typeface="Cambria Math"/>
              </a:rPr>
              <a:t>0b</a:t>
            </a:r>
            <a:r>
              <a:rPr lang="en-US" dirty="0">
                <a:solidFill>
                  <a:srgbClr val="0070C0"/>
                </a:solidFill>
                <a:latin typeface="Cambria Math"/>
                <a:ea typeface="Cambria Math"/>
                <a:cs typeface="Cambria Math"/>
                <a:sym typeface="Cambria Math"/>
              </a:rPr>
              <a:t>1101</a:t>
            </a:r>
            <a:r>
              <a:rPr lang="en-US" dirty="0"/>
              <a:t> in </a:t>
            </a:r>
            <a:r>
              <a:rPr lang="en-US" b="1" dirty="0"/>
              <a:t>unsigned binary</a:t>
            </a:r>
            <a:endParaRPr b="1" dirty="0"/>
          </a:p>
          <a:p>
            <a:pPr marL="640080" lvl="1" indent="-283464" algn="l" rtl="0">
              <a:lnSpc>
                <a:spcPct val="110000"/>
              </a:lnSpc>
              <a:spcBef>
                <a:spcPts val="24"/>
              </a:spcBef>
              <a:spcAft>
                <a:spcPts val="0"/>
              </a:spcAft>
              <a:buSzPts val="2420"/>
              <a:buChar char="▪"/>
            </a:pPr>
            <a:r>
              <a:rPr lang="en-US" dirty="0">
                <a:latin typeface="Cambria Math"/>
                <a:ea typeface="Cambria Math"/>
                <a:cs typeface="Cambria Math"/>
                <a:sym typeface="Cambria Math"/>
              </a:rPr>
              <a:t>(</a:t>
            </a:r>
            <a:r>
              <a:rPr lang="en-US" dirty="0">
                <a:solidFill>
                  <a:srgbClr val="0070C0"/>
                </a:solidFill>
                <a:latin typeface="Cambria Math"/>
                <a:ea typeface="Cambria Math"/>
                <a:cs typeface="Cambria Math"/>
                <a:sym typeface="Cambria Math"/>
              </a:rPr>
              <a:t>1</a:t>
            </a:r>
            <a:r>
              <a:rPr lang="en-US" dirty="0">
                <a:latin typeface="Cambria Math"/>
                <a:ea typeface="Cambria Math"/>
                <a:cs typeface="Cambria Math"/>
                <a:sym typeface="Cambria Math"/>
              </a:rPr>
              <a:t> × 2</a:t>
            </a:r>
            <a:r>
              <a:rPr lang="en-US" baseline="30000" dirty="0">
                <a:solidFill>
                  <a:srgbClr val="00B050"/>
                </a:solidFill>
                <a:latin typeface="Cambria Math"/>
                <a:ea typeface="Cambria Math"/>
                <a:cs typeface="Cambria Math"/>
                <a:sym typeface="Cambria Math"/>
              </a:rPr>
              <a:t>3</a:t>
            </a:r>
            <a:r>
              <a:rPr lang="en-US" dirty="0">
                <a:latin typeface="Cambria Math"/>
                <a:ea typeface="Cambria Math"/>
                <a:cs typeface="Cambria Math"/>
                <a:sym typeface="Cambria Math"/>
              </a:rPr>
              <a:t>) + (</a:t>
            </a:r>
            <a:r>
              <a:rPr lang="en-US" dirty="0">
                <a:solidFill>
                  <a:srgbClr val="0070C0"/>
                </a:solidFill>
                <a:latin typeface="Cambria Math"/>
                <a:ea typeface="Cambria Math"/>
                <a:cs typeface="Cambria Math"/>
                <a:sym typeface="Cambria Math"/>
              </a:rPr>
              <a:t>1</a:t>
            </a:r>
            <a:r>
              <a:rPr lang="en-US" dirty="0">
                <a:latin typeface="Cambria Math"/>
                <a:ea typeface="Cambria Math"/>
                <a:cs typeface="Cambria Math"/>
                <a:sym typeface="Cambria Math"/>
              </a:rPr>
              <a:t> × 2</a:t>
            </a:r>
            <a:r>
              <a:rPr lang="en-US" baseline="30000" dirty="0">
                <a:solidFill>
                  <a:srgbClr val="00B050"/>
                </a:solidFill>
                <a:latin typeface="Cambria Math"/>
                <a:ea typeface="Cambria Math"/>
                <a:cs typeface="Cambria Math"/>
                <a:sym typeface="Cambria Math"/>
              </a:rPr>
              <a:t>2</a:t>
            </a:r>
            <a:r>
              <a:rPr lang="en-US" dirty="0">
                <a:latin typeface="Cambria Math"/>
                <a:ea typeface="Cambria Math"/>
                <a:cs typeface="Cambria Math"/>
                <a:sym typeface="Cambria Math"/>
              </a:rPr>
              <a:t>) + (</a:t>
            </a:r>
            <a:r>
              <a:rPr lang="en-US" dirty="0">
                <a:solidFill>
                  <a:srgbClr val="0070C0"/>
                </a:solidFill>
                <a:latin typeface="Cambria Math"/>
                <a:ea typeface="Cambria Math"/>
                <a:cs typeface="Cambria Math"/>
                <a:sym typeface="Cambria Math"/>
              </a:rPr>
              <a:t>0</a:t>
            </a:r>
            <a:r>
              <a:rPr lang="en-US" dirty="0">
                <a:latin typeface="Cambria Math"/>
                <a:ea typeface="Cambria Math"/>
                <a:cs typeface="Cambria Math"/>
                <a:sym typeface="Cambria Math"/>
              </a:rPr>
              <a:t> × 2</a:t>
            </a:r>
            <a:r>
              <a:rPr lang="en-US" baseline="30000" dirty="0">
                <a:solidFill>
                  <a:srgbClr val="00B050"/>
                </a:solidFill>
                <a:latin typeface="Cambria Math"/>
                <a:ea typeface="Cambria Math"/>
                <a:cs typeface="Cambria Math"/>
                <a:sym typeface="Cambria Math"/>
              </a:rPr>
              <a:t>1</a:t>
            </a:r>
            <a:r>
              <a:rPr lang="en-US" dirty="0">
                <a:latin typeface="Cambria Math"/>
                <a:ea typeface="Cambria Math"/>
                <a:cs typeface="Cambria Math"/>
                <a:sym typeface="Cambria Math"/>
              </a:rPr>
              <a:t>) + (</a:t>
            </a:r>
            <a:r>
              <a:rPr lang="en-US" dirty="0">
                <a:solidFill>
                  <a:srgbClr val="0070C0"/>
                </a:solidFill>
                <a:latin typeface="Cambria Math"/>
                <a:ea typeface="Cambria Math"/>
                <a:cs typeface="Cambria Math"/>
                <a:sym typeface="Cambria Math"/>
              </a:rPr>
              <a:t>1</a:t>
            </a:r>
            <a:r>
              <a:rPr lang="en-US" dirty="0">
                <a:latin typeface="Cambria Math"/>
                <a:ea typeface="Cambria Math"/>
                <a:cs typeface="Cambria Math"/>
                <a:sym typeface="Cambria Math"/>
              </a:rPr>
              <a:t> × 2</a:t>
            </a:r>
            <a:r>
              <a:rPr lang="en-US" baseline="30000" dirty="0">
                <a:solidFill>
                  <a:srgbClr val="00B050"/>
                </a:solidFill>
                <a:latin typeface="Cambria Math"/>
                <a:ea typeface="Cambria Math"/>
                <a:cs typeface="Cambria Math"/>
                <a:sym typeface="Cambria Math"/>
              </a:rPr>
              <a:t>0</a:t>
            </a:r>
            <a:r>
              <a:rPr lang="en-US" dirty="0">
                <a:latin typeface="Cambria Math"/>
                <a:ea typeface="Cambria Math"/>
                <a:cs typeface="Cambria Math"/>
                <a:sym typeface="Cambria Math"/>
              </a:rPr>
              <a:t>)</a:t>
            </a:r>
          </a:p>
          <a:p>
            <a:pPr marL="356616" lvl="1" indent="0">
              <a:buNone/>
            </a:pPr>
            <a:r>
              <a:rPr lang="en-US" dirty="0">
                <a:latin typeface="Cambria Math"/>
                <a:ea typeface="Cambria Math"/>
                <a:cs typeface="Cambria Math"/>
                <a:sym typeface="Cambria Math"/>
              </a:rPr>
              <a:t>= (</a:t>
            </a:r>
            <a:r>
              <a:rPr lang="en-US" dirty="0">
                <a:solidFill>
                  <a:srgbClr val="0070C0"/>
                </a:solidFill>
                <a:latin typeface="Cambria Math"/>
                <a:ea typeface="Cambria Math"/>
                <a:cs typeface="Cambria Math"/>
                <a:sym typeface="Cambria Math"/>
              </a:rPr>
              <a:t>1</a:t>
            </a:r>
            <a:r>
              <a:rPr lang="en-US" dirty="0">
                <a:latin typeface="Cambria Math"/>
                <a:ea typeface="Cambria Math"/>
                <a:cs typeface="Cambria Math"/>
                <a:sym typeface="Cambria Math"/>
              </a:rPr>
              <a:t> × 8) + (</a:t>
            </a:r>
            <a:r>
              <a:rPr lang="en-US" dirty="0">
                <a:solidFill>
                  <a:srgbClr val="0070C0"/>
                </a:solidFill>
                <a:latin typeface="Cambria Math"/>
                <a:ea typeface="Cambria Math"/>
                <a:cs typeface="Cambria Math"/>
                <a:sym typeface="Cambria Math"/>
              </a:rPr>
              <a:t>1</a:t>
            </a:r>
            <a:r>
              <a:rPr lang="en-US" dirty="0">
                <a:latin typeface="Cambria Math"/>
                <a:ea typeface="Cambria Math"/>
                <a:cs typeface="Cambria Math"/>
                <a:sym typeface="Cambria Math"/>
              </a:rPr>
              <a:t> × 4) + (</a:t>
            </a:r>
            <a:r>
              <a:rPr lang="en-US" dirty="0">
                <a:solidFill>
                  <a:srgbClr val="0070C0"/>
                </a:solidFill>
                <a:latin typeface="Cambria Math"/>
                <a:ea typeface="Cambria Math"/>
                <a:cs typeface="Cambria Math"/>
                <a:sym typeface="Cambria Math"/>
              </a:rPr>
              <a:t>0</a:t>
            </a:r>
            <a:r>
              <a:rPr lang="en-US" dirty="0">
                <a:latin typeface="Cambria Math"/>
                <a:ea typeface="Cambria Math"/>
                <a:cs typeface="Cambria Math"/>
                <a:sym typeface="Cambria Math"/>
              </a:rPr>
              <a:t> × 2) + (</a:t>
            </a:r>
            <a:r>
              <a:rPr lang="en-US" dirty="0">
                <a:solidFill>
                  <a:srgbClr val="0070C0"/>
                </a:solidFill>
                <a:latin typeface="Cambria Math"/>
                <a:ea typeface="Cambria Math"/>
                <a:cs typeface="Cambria Math"/>
                <a:sym typeface="Cambria Math"/>
              </a:rPr>
              <a:t>1</a:t>
            </a:r>
            <a:r>
              <a:rPr lang="en-US" dirty="0">
                <a:latin typeface="Cambria Math"/>
                <a:ea typeface="Cambria Math"/>
                <a:cs typeface="Cambria Math"/>
                <a:sym typeface="Cambria Math"/>
              </a:rPr>
              <a:t> × 1)</a:t>
            </a:r>
          </a:p>
          <a:p>
            <a:pPr marL="356616" lvl="1" indent="0">
              <a:buNone/>
            </a:pPr>
            <a:r>
              <a:rPr lang="en-US" dirty="0">
                <a:latin typeface="Cambria Math"/>
                <a:ea typeface="Cambria Math"/>
                <a:cs typeface="Cambria Math"/>
                <a:sym typeface="Cambria Math"/>
              </a:rPr>
              <a:t>= 8 + 4 + 0 + 1</a:t>
            </a:r>
            <a:endParaRPr lang="en-US" dirty="0"/>
          </a:p>
          <a:p>
            <a:pPr marL="356616" lvl="1" indent="0" algn="l" rtl="0">
              <a:lnSpc>
                <a:spcPct val="110000"/>
              </a:lnSpc>
              <a:spcBef>
                <a:spcPts val="24"/>
              </a:spcBef>
              <a:spcAft>
                <a:spcPts val="0"/>
              </a:spcAft>
              <a:buSzPts val="2420"/>
              <a:buNone/>
            </a:pPr>
            <a:r>
              <a:rPr lang="en-US" dirty="0">
                <a:latin typeface="Cambria Math"/>
                <a:ea typeface="Cambria Math"/>
                <a:cs typeface="Cambria Math"/>
                <a:sym typeface="Cambria Math"/>
              </a:rPr>
              <a:t>= 13</a:t>
            </a: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94" name="Google Shape;94;p7"/>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12</a:t>
            </a:fld>
            <a:endParaRPr/>
          </a:p>
        </p:txBody>
      </p:sp>
      <p:cxnSp>
        <p:nvCxnSpPr>
          <p:cNvPr id="3" name="Straight Arrow Connector 2">
            <a:extLst>
              <a:ext uri="{FF2B5EF4-FFF2-40B4-BE49-F238E27FC236}">
                <a16:creationId xmlns:a16="http://schemas.microsoft.com/office/drawing/2014/main" id="{EDDE5B90-8C1A-6ECC-EFEC-AC1DD0AFEE35}"/>
              </a:ext>
            </a:extLst>
          </p:cNvPr>
          <p:cNvCxnSpPr>
            <a:cxnSpLocks/>
            <a:stCxn id="4" idx="2"/>
          </p:cNvCxnSpPr>
          <p:nvPr/>
        </p:nvCxnSpPr>
        <p:spPr>
          <a:xfrm>
            <a:off x="2578100" y="3760324"/>
            <a:ext cx="0" cy="23495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AB9265E-CC1E-2D5C-3BB0-207A3439E0B7}"/>
                  </a:ext>
                </a:extLst>
              </p:cNvPr>
              <p:cNvSpPr txBox="1"/>
              <p:nvPr/>
            </p:nvSpPr>
            <p:spPr>
              <a:xfrm>
                <a:off x="2352675" y="3452547"/>
                <a:ext cx="45085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rgbClr val="00B050"/>
                          </a:solidFill>
                          <a:latin typeface="Cambria Math" panose="02040503050406030204" pitchFamily="18" charset="0"/>
                        </a:rPr>
                        <m:t>3</m:t>
                      </m:r>
                    </m:oMath>
                  </m:oMathPara>
                </a14:m>
                <a:endParaRPr lang="en-US" dirty="0">
                  <a:solidFill>
                    <a:srgbClr val="00B050"/>
                  </a:solidFill>
                </a:endParaRPr>
              </a:p>
            </p:txBody>
          </p:sp>
        </mc:Choice>
        <mc:Fallback xmlns="">
          <p:sp>
            <p:nvSpPr>
              <p:cNvPr id="4" name="TextBox 3">
                <a:extLst>
                  <a:ext uri="{FF2B5EF4-FFF2-40B4-BE49-F238E27FC236}">
                    <a16:creationId xmlns:a16="http://schemas.microsoft.com/office/drawing/2014/main" id="{0AB9265E-CC1E-2D5C-3BB0-207A3439E0B7}"/>
                  </a:ext>
                </a:extLst>
              </p:cNvPr>
              <p:cNvSpPr txBox="1">
                <a:spLocks noRot="1" noChangeAspect="1" noMove="1" noResize="1" noEditPoints="1" noAdjustHandles="1" noChangeArrowheads="1" noChangeShapeType="1" noTextEdit="1"/>
              </p:cNvSpPr>
              <p:nvPr/>
            </p:nvSpPr>
            <p:spPr>
              <a:xfrm>
                <a:off x="2352675" y="3452547"/>
                <a:ext cx="450850" cy="307777"/>
              </a:xfrm>
              <a:prstGeom prst="rect">
                <a:avLst/>
              </a:prstGeom>
              <a:blipFill>
                <a:blip r:embed="rId3"/>
                <a:stretch>
                  <a:fillRect/>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C42E2DBA-B832-05C1-ABC5-CB383A62E288}"/>
              </a:ext>
            </a:extLst>
          </p:cNvPr>
          <p:cNvSpPr txBox="1"/>
          <p:nvPr/>
        </p:nvSpPr>
        <p:spPr>
          <a:xfrm>
            <a:off x="1605191" y="3449852"/>
            <a:ext cx="928459" cy="307777"/>
          </a:xfrm>
          <a:prstGeom prst="rect">
            <a:avLst/>
          </a:prstGeom>
          <a:noFill/>
        </p:spPr>
        <p:txBody>
          <a:bodyPr wrap="none" rtlCol="0">
            <a:spAutoFit/>
          </a:bodyPr>
          <a:lstStyle/>
          <a:p>
            <a:r>
              <a:rPr lang="en-US" dirty="0">
                <a:solidFill>
                  <a:srgbClr val="00B050"/>
                </a:solidFill>
                <a:latin typeface="Calibri" panose="020F0502020204030204" pitchFamily="34" charset="0"/>
                <a:cs typeface="Calibri" panose="020F0502020204030204" pitchFamily="34" charset="0"/>
              </a:rPr>
              <a:t>Exponent:</a:t>
            </a:r>
          </a:p>
        </p:txBody>
      </p:sp>
      <p:cxnSp>
        <p:nvCxnSpPr>
          <p:cNvPr id="7" name="Straight Arrow Connector 6">
            <a:extLst>
              <a:ext uri="{FF2B5EF4-FFF2-40B4-BE49-F238E27FC236}">
                <a16:creationId xmlns:a16="http://schemas.microsoft.com/office/drawing/2014/main" id="{8978C384-10B8-ED68-A0A0-E6E5484FEF2F}"/>
              </a:ext>
            </a:extLst>
          </p:cNvPr>
          <p:cNvCxnSpPr>
            <a:cxnSpLocks/>
            <a:stCxn id="8" idx="2"/>
          </p:cNvCxnSpPr>
          <p:nvPr/>
        </p:nvCxnSpPr>
        <p:spPr>
          <a:xfrm>
            <a:off x="2759075" y="3760324"/>
            <a:ext cx="0" cy="23495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474D702-F1DB-732A-D77D-71F71B408057}"/>
                  </a:ext>
                </a:extLst>
              </p:cNvPr>
              <p:cNvSpPr txBox="1"/>
              <p:nvPr/>
            </p:nvSpPr>
            <p:spPr>
              <a:xfrm>
                <a:off x="2533650" y="3452547"/>
                <a:ext cx="45085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B050"/>
                          </a:solidFill>
                          <a:latin typeface="Cambria Math" panose="02040503050406030204" pitchFamily="18" charset="0"/>
                        </a:rPr>
                        <m:t>2</m:t>
                      </m:r>
                    </m:oMath>
                  </m:oMathPara>
                </a14:m>
                <a:endParaRPr lang="en-US" dirty="0">
                  <a:solidFill>
                    <a:srgbClr val="00B050"/>
                  </a:solidFill>
                </a:endParaRPr>
              </a:p>
            </p:txBody>
          </p:sp>
        </mc:Choice>
        <mc:Fallback xmlns="">
          <p:sp>
            <p:nvSpPr>
              <p:cNvPr id="8" name="TextBox 7">
                <a:extLst>
                  <a:ext uri="{FF2B5EF4-FFF2-40B4-BE49-F238E27FC236}">
                    <a16:creationId xmlns:a16="http://schemas.microsoft.com/office/drawing/2014/main" id="{4474D702-F1DB-732A-D77D-71F71B408057}"/>
                  </a:ext>
                </a:extLst>
              </p:cNvPr>
              <p:cNvSpPr txBox="1">
                <a:spLocks noRot="1" noChangeAspect="1" noMove="1" noResize="1" noEditPoints="1" noAdjustHandles="1" noChangeArrowheads="1" noChangeShapeType="1" noTextEdit="1"/>
              </p:cNvSpPr>
              <p:nvPr/>
            </p:nvSpPr>
            <p:spPr>
              <a:xfrm>
                <a:off x="2533650" y="3452547"/>
                <a:ext cx="450850" cy="307777"/>
              </a:xfrm>
              <a:prstGeom prst="rect">
                <a:avLst/>
              </a:prstGeom>
              <a:blipFill>
                <a:blip r:embed="rId4"/>
                <a:stretch>
                  <a:fillRect/>
                </a:stretch>
              </a:blipFill>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73FB1190-1EAA-47F9-4DD1-E9381A6D6C2B}"/>
              </a:ext>
            </a:extLst>
          </p:cNvPr>
          <p:cNvCxnSpPr>
            <a:cxnSpLocks/>
            <a:stCxn id="10" idx="2"/>
          </p:cNvCxnSpPr>
          <p:nvPr/>
        </p:nvCxnSpPr>
        <p:spPr>
          <a:xfrm>
            <a:off x="2946400" y="3760745"/>
            <a:ext cx="0" cy="23495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28F949A-6728-64C2-7C32-DCFD50B9A9D2}"/>
                  </a:ext>
                </a:extLst>
              </p:cNvPr>
              <p:cNvSpPr txBox="1"/>
              <p:nvPr/>
            </p:nvSpPr>
            <p:spPr>
              <a:xfrm>
                <a:off x="2720975" y="3452968"/>
                <a:ext cx="45085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B050"/>
                          </a:solidFill>
                          <a:latin typeface="Cambria Math" panose="02040503050406030204" pitchFamily="18" charset="0"/>
                        </a:rPr>
                        <m:t>1</m:t>
                      </m:r>
                    </m:oMath>
                  </m:oMathPara>
                </a14:m>
                <a:endParaRPr lang="en-US" dirty="0">
                  <a:solidFill>
                    <a:srgbClr val="00B050"/>
                  </a:solidFill>
                </a:endParaRPr>
              </a:p>
            </p:txBody>
          </p:sp>
        </mc:Choice>
        <mc:Fallback xmlns="">
          <p:sp>
            <p:nvSpPr>
              <p:cNvPr id="10" name="TextBox 9">
                <a:extLst>
                  <a:ext uri="{FF2B5EF4-FFF2-40B4-BE49-F238E27FC236}">
                    <a16:creationId xmlns:a16="http://schemas.microsoft.com/office/drawing/2014/main" id="{B28F949A-6728-64C2-7C32-DCFD50B9A9D2}"/>
                  </a:ext>
                </a:extLst>
              </p:cNvPr>
              <p:cNvSpPr txBox="1">
                <a:spLocks noRot="1" noChangeAspect="1" noMove="1" noResize="1" noEditPoints="1" noAdjustHandles="1" noChangeArrowheads="1" noChangeShapeType="1" noTextEdit="1"/>
              </p:cNvSpPr>
              <p:nvPr/>
            </p:nvSpPr>
            <p:spPr>
              <a:xfrm>
                <a:off x="2720975" y="3452968"/>
                <a:ext cx="450850" cy="307777"/>
              </a:xfrm>
              <a:prstGeom prst="rect">
                <a:avLst/>
              </a:prstGeom>
              <a:blipFill>
                <a:blip r:embed="rId5"/>
                <a:stretch>
                  <a:fillRect/>
                </a:stretch>
              </a:blipFill>
            </p:spPr>
            <p:txBody>
              <a:bodyPr/>
              <a:lstStyle/>
              <a:p>
                <a:r>
                  <a:rPr lang="en-US">
                    <a:noFill/>
                  </a:rPr>
                  <a:t> </a:t>
                </a:r>
              </a:p>
            </p:txBody>
          </p:sp>
        </mc:Fallback>
      </mc:AlternateContent>
      <p:cxnSp>
        <p:nvCxnSpPr>
          <p:cNvPr id="11" name="Straight Arrow Connector 10">
            <a:extLst>
              <a:ext uri="{FF2B5EF4-FFF2-40B4-BE49-F238E27FC236}">
                <a16:creationId xmlns:a16="http://schemas.microsoft.com/office/drawing/2014/main" id="{A9080042-8628-7363-9522-5885AB79D694}"/>
              </a:ext>
            </a:extLst>
          </p:cNvPr>
          <p:cNvCxnSpPr>
            <a:cxnSpLocks/>
            <a:stCxn id="12" idx="2"/>
          </p:cNvCxnSpPr>
          <p:nvPr/>
        </p:nvCxnSpPr>
        <p:spPr>
          <a:xfrm>
            <a:off x="3133724" y="3760324"/>
            <a:ext cx="0" cy="23495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0AF40D1-50A0-8749-E8BB-611F15C226EC}"/>
                  </a:ext>
                </a:extLst>
              </p:cNvPr>
              <p:cNvSpPr txBox="1"/>
              <p:nvPr/>
            </p:nvSpPr>
            <p:spPr>
              <a:xfrm>
                <a:off x="2908299" y="3452547"/>
                <a:ext cx="45085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B050"/>
                          </a:solidFill>
                          <a:latin typeface="Cambria Math" panose="02040503050406030204" pitchFamily="18" charset="0"/>
                        </a:rPr>
                        <m:t>0</m:t>
                      </m:r>
                    </m:oMath>
                  </m:oMathPara>
                </a14:m>
                <a:endParaRPr lang="en-US" dirty="0">
                  <a:solidFill>
                    <a:srgbClr val="00B050"/>
                  </a:solidFill>
                </a:endParaRPr>
              </a:p>
            </p:txBody>
          </p:sp>
        </mc:Choice>
        <mc:Fallback xmlns="">
          <p:sp>
            <p:nvSpPr>
              <p:cNvPr id="12" name="TextBox 11">
                <a:extLst>
                  <a:ext uri="{FF2B5EF4-FFF2-40B4-BE49-F238E27FC236}">
                    <a16:creationId xmlns:a16="http://schemas.microsoft.com/office/drawing/2014/main" id="{30AF40D1-50A0-8749-E8BB-611F15C226EC}"/>
                  </a:ext>
                </a:extLst>
              </p:cNvPr>
              <p:cNvSpPr txBox="1">
                <a:spLocks noRot="1" noChangeAspect="1" noMove="1" noResize="1" noEditPoints="1" noAdjustHandles="1" noChangeArrowheads="1" noChangeShapeType="1" noTextEdit="1"/>
              </p:cNvSpPr>
              <p:nvPr/>
            </p:nvSpPr>
            <p:spPr>
              <a:xfrm>
                <a:off x="2908299" y="3452547"/>
                <a:ext cx="450850" cy="307777"/>
              </a:xfrm>
              <a:prstGeom prst="rect">
                <a:avLst/>
              </a:prstGeom>
              <a:blipFill>
                <a:blip r:embed="rId6"/>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3">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3">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93">
                                            <p:txEl>
                                              <p:pRg st="8" end="8"/>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9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7"/>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Signed Binary Representation</a:t>
            </a:r>
            <a:endParaRPr dirty="0"/>
          </a:p>
        </p:txBody>
      </p:sp>
      <mc:AlternateContent xmlns:mc="http://schemas.openxmlformats.org/markup-compatibility/2006" xmlns:a14="http://schemas.microsoft.com/office/drawing/2010/main">
        <mc:Choice Requires="a14">
          <p:sp>
            <p:nvSpPr>
              <p:cNvPr id="93" name="Google Shape;93;p7"/>
              <p:cNvSpPr txBox="1">
                <a:spLocks noGrp="1"/>
              </p:cNvSpPr>
              <p:nvPr>
                <p:ph type="body" idx="1"/>
              </p:nvPr>
            </p:nvSpPr>
            <p:spPr>
              <a:xfrm>
                <a:off x="396874" y="1362075"/>
                <a:ext cx="8599079" cy="52809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Also called the </a:t>
                </a:r>
                <a:r>
                  <a:rPr lang="en-US" b="1" dirty="0"/>
                  <a:t>sign and magnitude </a:t>
                </a:r>
                <a:r>
                  <a:rPr lang="en-US" dirty="0"/>
                  <a:t>number encoding</a:t>
                </a:r>
              </a:p>
              <a:p>
                <a:pPr marL="356616" lvl="1" indent="0" algn="l" rtl="0">
                  <a:lnSpc>
                    <a:spcPct val="110000"/>
                  </a:lnSpc>
                  <a:spcBef>
                    <a:spcPts val="24"/>
                  </a:spcBef>
                  <a:spcAft>
                    <a:spcPts val="0"/>
                  </a:spcAft>
                  <a:buSzPts val="2420"/>
                  <a:buNone/>
                </a:pPr>
                <a:endParaRPr lang="en-US" dirty="0"/>
              </a:p>
              <a:p>
                <a:pPr marL="347472" lvl="0" indent="-347472" algn="l" rtl="0">
                  <a:lnSpc>
                    <a:spcPct val="110000"/>
                  </a:lnSpc>
                  <a:spcBef>
                    <a:spcPts val="440"/>
                  </a:spcBef>
                  <a:spcAft>
                    <a:spcPts val="0"/>
                  </a:spcAft>
                  <a:buSzPts val="2080"/>
                  <a:buFont typeface="Noto Sans Symbols"/>
                  <a:buChar char="❖"/>
                </a:pPr>
                <a:r>
                  <a:rPr lang="en-US" dirty="0"/>
                  <a:t>Most significant bit (MSB) represents the </a:t>
                </a:r>
                <a:r>
                  <a:rPr lang="en-US" b="1" dirty="0"/>
                  <a:t>sign</a:t>
                </a:r>
                <a:r>
                  <a:rPr lang="en-US" dirty="0"/>
                  <a:t> of the number</a:t>
                </a:r>
              </a:p>
              <a:p>
                <a:pPr marL="640080" lvl="1" indent="-283464"/>
                <a:r>
                  <a:rPr lang="en-US" dirty="0"/>
                  <a:t>The remaining bits represent the </a:t>
                </a:r>
                <a:r>
                  <a:rPr lang="en-US" b="1" dirty="0"/>
                  <a:t>weight</a:t>
                </a:r>
                <a:r>
                  <a:rPr lang="en-US" dirty="0"/>
                  <a:t> of the number</a:t>
                </a:r>
              </a:p>
              <a:p>
                <a:pPr marL="356616" lvl="1" indent="0" algn="l" rtl="0">
                  <a:lnSpc>
                    <a:spcPct val="110000"/>
                  </a:lnSpc>
                  <a:spcBef>
                    <a:spcPts val="24"/>
                  </a:spcBef>
                  <a:spcAft>
                    <a:spcPts val="0"/>
                  </a:spcAft>
                  <a:buSzPts val="2420"/>
                  <a:buNone/>
                </a:pPr>
                <a:endParaRPr lang="en-US" dirty="0"/>
              </a:p>
              <a:p>
                <a:pPr marL="356616" lvl="1" indent="0" algn="l" rtl="0">
                  <a:lnSpc>
                    <a:spcPct val="110000"/>
                  </a:lnSpc>
                  <a:spcBef>
                    <a:spcPts val="24"/>
                  </a:spcBef>
                  <a:spcAft>
                    <a:spcPts val="0"/>
                  </a:spcAft>
                  <a:buSzPts val="2420"/>
                  <a:buNone/>
                </a:pPr>
                <a:endParaRPr lang="en-US" dirty="0"/>
              </a:p>
              <a:p>
                <a:pPr marL="347472" lvl="0" indent="-347472"/>
                <a:r>
                  <a:rPr lang="en-US" dirty="0"/>
                  <a:t>Example: </a:t>
                </a:r>
                <a:r>
                  <a:rPr lang="en-US" dirty="0">
                    <a:latin typeface="Cambria Math"/>
                    <a:ea typeface="Cambria Math"/>
                    <a:cs typeface="Cambria Math"/>
                    <a:sym typeface="Cambria Math"/>
                  </a:rPr>
                  <a:t>0b</a:t>
                </a:r>
                <a:r>
                  <a:rPr lang="en-US" dirty="0">
                    <a:solidFill>
                      <a:srgbClr val="FF0000"/>
                    </a:solidFill>
                    <a:latin typeface="Cambria Math"/>
                    <a:ea typeface="Cambria Math"/>
                    <a:cs typeface="Cambria Math"/>
                    <a:sym typeface="Cambria Math"/>
                  </a:rPr>
                  <a:t>1</a:t>
                </a:r>
                <a:r>
                  <a:rPr lang="en-US" dirty="0">
                    <a:solidFill>
                      <a:srgbClr val="0070C0"/>
                    </a:solidFill>
                    <a:latin typeface="Cambria Math"/>
                    <a:ea typeface="Cambria Math"/>
                    <a:cs typeface="Cambria Math"/>
                    <a:sym typeface="Cambria Math"/>
                  </a:rPr>
                  <a:t>101</a:t>
                </a:r>
                <a:r>
                  <a:rPr lang="en-US" dirty="0"/>
                  <a:t> in </a:t>
                </a:r>
                <a:r>
                  <a:rPr lang="en-US" b="1" dirty="0"/>
                  <a:t>signed binary</a:t>
                </a:r>
              </a:p>
              <a:p>
                <a:pPr marL="640080" lvl="1" indent="-283464"/>
                <a14:m>
                  <m:oMath xmlns:m="http://schemas.openxmlformats.org/officeDocument/2006/math">
                    <m:r>
                      <m:rPr>
                        <m:nor/>
                      </m:rPr>
                      <a:rPr lang="en-US" dirty="0" smtClean="0">
                        <a:solidFill>
                          <a:srgbClr val="FF0000"/>
                        </a:solidFill>
                        <a:latin typeface="Cambria Math"/>
                        <a:ea typeface="Cambria Math"/>
                        <a:cs typeface="Cambria Math"/>
                        <a:sym typeface="Cambria Math"/>
                      </a:rPr>
                      <m:t>–</m:t>
                    </m:r>
                  </m:oMath>
                </a14:m>
                <a:r>
                  <a:rPr lang="en-US" dirty="0">
                    <a:latin typeface="Cambria Math"/>
                    <a:ea typeface="Cambria Math"/>
                    <a:cs typeface="Cambria Math"/>
                    <a:sym typeface="Cambria Math"/>
                  </a:rPr>
                  <a:t>((</a:t>
                </a:r>
                <a:r>
                  <a:rPr lang="en-US" dirty="0">
                    <a:solidFill>
                      <a:srgbClr val="0070C0"/>
                    </a:solidFill>
                    <a:latin typeface="Cambria Math"/>
                    <a:ea typeface="Cambria Math"/>
                    <a:cs typeface="Cambria Math"/>
                    <a:sym typeface="Cambria Math"/>
                  </a:rPr>
                  <a:t>1</a:t>
                </a:r>
                <a:r>
                  <a:rPr lang="en-US" dirty="0">
                    <a:latin typeface="Cambria Math"/>
                    <a:ea typeface="Cambria Math"/>
                    <a:cs typeface="Cambria Math"/>
                    <a:sym typeface="Cambria Math"/>
                  </a:rPr>
                  <a:t> × 2</a:t>
                </a:r>
                <a:r>
                  <a:rPr lang="en-US" baseline="30000" dirty="0">
                    <a:solidFill>
                      <a:srgbClr val="00B050"/>
                    </a:solidFill>
                    <a:latin typeface="Cambria Math"/>
                    <a:ea typeface="Cambria Math"/>
                    <a:cs typeface="Cambria Math"/>
                    <a:sym typeface="Cambria Math"/>
                  </a:rPr>
                  <a:t>2</a:t>
                </a:r>
                <a:r>
                  <a:rPr lang="en-US" dirty="0">
                    <a:latin typeface="Cambria Math"/>
                    <a:ea typeface="Cambria Math"/>
                    <a:cs typeface="Cambria Math"/>
                    <a:sym typeface="Cambria Math"/>
                  </a:rPr>
                  <a:t>) + (</a:t>
                </a:r>
                <a:r>
                  <a:rPr lang="en-US" dirty="0">
                    <a:solidFill>
                      <a:srgbClr val="0070C0"/>
                    </a:solidFill>
                    <a:latin typeface="Cambria Math"/>
                    <a:ea typeface="Cambria Math"/>
                    <a:cs typeface="Cambria Math"/>
                    <a:sym typeface="Cambria Math"/>
                  </a:rPr>
                  <a:t>0</a:t>
                </a:r>
                <a:r>
                  <a:rPr lang="en-US" dirty="0">
                    <a:latin typeface="Cambria Math"/>
                    <a:ea typeface="Cambria Math"/>
                    <a:cs typeface="Cambria Math"/>
                    <a:sym typeface="Cambria Math"/>
                  </a:rPr>
                  <a:t> × 2</a:t>
                </a:r>
                <a:r>
                  <a:rPr lang="en-US" baseline="30000" dirty="0">
                    <a:solidFill>
                      <a:srgbClr val="00B050"/>
                    </a:solidFill>
                    <a:latin typeface="Cambria Math"/>
                    <a:ea typeface="Cambria Math"/>
                    <a:cs typeface="Cambria Math"/>
                    <a:sym typeface="Cambria Math"/>
                  </a:rPr>
                  <a:t>1</a:t>
                </a:r>
                <a:r>
                  <a:rPr lang="en-US" dirty="0">
                    <a:latin typeface="Cambria Math"/>
                    <a:ea typeface="Cambria Math"/>
                    <a:cs typeface="Cambria Math"/>
                    <a:sym typeface="Cambria Math"/>
                  </a:rPr>
                  <a:t>) + (</a:t>
                </a:r>
                <a:r>
                  <a:rPr lang="en-US" dirty="0">
                    <a:solidFill>
                      <a:srgbClr val="0070C0"/>
                    </a:solidFill>
                    <a:latin typeface="Cambria Math"/>
                    <a:ea typeface="Cambria Math"/>
                    <a:cs typeface="Cambria Math"/>
                    <a:sym typeface="Cambria Math"/>
                  </a:rPr>
                  <a:t>1</a:t>
                </a:r>
                <a:r>
                  <a:rPr lang="en-US" dirty="0">
                    <a:latin typeface="Cambria Math"/>
                    <a:ea typeface="Cambria Math"/>
                    <a:cs typeface="Cambria Math"/>
                    <a:sym typeface="Cambria Math"/>
                  </a:rPr>
                  <a:t> × 2</a:t>
                </a:r>
                <a:r>
                  <a:rPr lang="en-US" baseline="30000" dirty="0">
                    <a:solidFill>
                      <a:srgbClr val="00B050"/>
                    </a:solidFill>
                    <a:latin typeface="Cambria Math"/>
                    <a:ea typeface="Cambria Math"/>
                    <a:cs typeface="Cambria Math"/>
                    <a:sym typeface="Cambria Math"/>
                  </a:rPr>
                  <a:t>0</a:t>
                </a:r>
                <a:r>
                  <a:rPr lang="en-US" dirty="0">
                    <a:latin typeface="Cambria Math"/>
                    <a:ea typeface="Cambria Math"/>
                    <a:cs typeface="Cambria Math"/>
                    <a:sym typeface="Cambria Math"/>
                  </a:rPr>
                  <a:t>))</a:t>
                </a:r>
              </a:p>
              <a:p>
                <a:pPr marL="356616" lvl="1" indent="0">
                  <a:buNone/>
                </a:pPr>
                <a:r>
                  <a:rPr lang="en-US" dirty="0">
                    <a:latin typeface="Cambria Math"/>
                    <a:ea typeface="Cambria Math"/>
                    <a:cs typeface="Cambria Math"/>
                    <a:sym typeface="Cambria Math"/>
                  </a:rPr>
                  <a:t>= </a:t>
                </a:r>
                <a:r>
                  <a:rPr lang="en-US" dirty="0">
                    <a:solidFill>
                      <a:srgbClr val="FF0000"/>
                    </a:solidFill>
                    <a:latin typeface="Cambria Math"/>
                    <a:ea typeface="Cambria Math"/>
                    <a:cs typeface="Cambria Math"/>
                    <a:sym typeface="Cambria Math"/>
                  </a:rPr>
                  <a:t>–</a:t>
                </a:r>
                <a:r>
                  <a:rPr lang="en-US" dirty="0">
                    <a:latin typeface="Cambria Math"/>
                    <a:ea typeface="Cambria Math"/>
                    <a:cs typeface="Cambria Math"/>
                    <a:sym typeface="Cambria Math"/>
                  </a:rPr>
                  <a:t>((</a:t>
                </a:r>
                <a:r>
                  <a:rPr lang="en-US" dirty="0">
                    <a:solidFill>
                      <a:srgbClr val="0070C0"/>
                    </a:solidFill>
                    <a:latin typeface="Cambria Math"/>
                    <a:ea typeface="Cambria Math"/>
                    <a:cs typeface="Cambria Math"/>
                    <a:sym typeface="Cambria Math"/>
                  </a:rPr>
                  <a:t>1</a:t>
                </a:r>
                <a:r>
                  <a:rPr lang="en-US" dirty="0">
                    <a:latin typeface="Cambria Math"/>
                    <a:ea typeface="Cambria Math"/>
                    <a:cs typeface="Cambria Math"/>
                    <a:sym typeface="Cambria Math"/>
                  </a:rPr>
                  <a:t> × 4) + (</a:t>
                </a:r>
                <a:r>
                  <a:rPr lang="en-US" dirty="0">
                    <a:solidFill>
                      <a:srgbClr val="0070C0"/>
                    </a:solidFill>
                    <a:latin typeface="Cambria Math"/>
                    <a:ea typeface="Cambria Math"/>
                    <a:cs typeface="Cambria Math"/>
                    <a:sym typeface="Cambria Math"/>
                  </a:rPr>
                  <a:t>0</a:t>
                </a:r>
                <a:r>
                  <a:rPr lang="en-US" dirty="0">
                    <a:latin typeface="Cambria Math"/>
                    <a:ea typeface="Cambria Math"/>
                    <a:cs typeface="Cambria Math"/>
                    <a:sym typeface="Cambria Math"/>
                  </a:rPr>
                  <a:t> × 2) + (</a:t>
                </a:r>
                <a:r>
                  <a:rPr lang="en-US" dirty="0">
                    <a:solidFill>
                      <a:srgbClr val="0070C0"/>
                    </a:solidFill>
                    <a:latin typeface="Cambria Math"/>
                    <a:ea typeface="Cambria Math"/>
                    <a:cs typeface="Cambria Math"/>
                    <a:sym typeface="Cambria Math"/>
                  </a:rPr>
                  <a:t>1</a:t>
                </a:r>
                <a:r>
                  <a:rPr lang="en-US" dirty="0">
                    <a:latin typeface="Cambria Math"/>
                    <a:ea typeface="Cambria Math"/>
                    <a:cs typeface="Cambria Math"/>
                    <a:sym typeface="Cambria Math"/>
                  </a:rPr>
                  <a:t> × 1))</a:t>
                </a:r>
              </a:p>
              <a:p>
                <a:pPr marL="356616" lvl="1" indent="0">
                  <a:buNone/>
                </a:pPr>
                <a:r>
                  <a:rPr lang="en-US" dirty="0">
                    <a:latin typeface="Cambria Math"/>
                    <a:ea typeface="Cambria Math"/>
                    <a:cs typeface="Cambria Math"/>
                    <a:sym typeface="Cambria Math"/>
                  </a:rPr>
                  <a:t>= </a:t>
                </a:r>
                <a:r>
                  <a:rPr lang="en-US" dirty="0">
                    <a:solidFill>
                      <a:srgbClr val="FF0000"/>
                    </a:solidFill>
                    <a:latin typeface="Cambria Math"/>
                    <a:ea typeface="Cambria Math"/>
                    <a:cs typeface="Cambria Math"/>
                    <a:sym typeface="Cambria Math"/>
                  </a:rPr>
                  <a:t>–</a:t>
                </a:r>
                <a:r>
                  <a:rPr lang="en-US" dirty="0">
                    <a:latin typeface="Cambria Math"/>
                    <a:ea typeface="Cambria Math"/>
                    <a:cs typeface="Cambria Math"/>
                    <a:sym typeface="Cambria Math"/>
                  </a:rPr>
                  <a:t>(4 + 0 + 1)</a:t>
                </a:r>
                <a:endParaRPr lang="en-US" dirty="0"/>
              </a:p>
              <a:p>
                <a:pPr marL="356616" lvl="1" indent="0">
                  <a:buNone/>
                </a:pPr>
                <a:r>
                  <a:rPr lang="en-US" dirty="0">
                    <a:latin typeface="Cambria Math"/>
                    <a:ea typeface="Cambria Math"/>
                    <a:cs typeface="Cambria Math"/>
                    <a:sym typeface="Cambria Math"/>
                  </a:rPr>
                  <a:t>= –</a:t>
                </a:r>
                <a14:m>
                  <m:oMath xmlns:m="http://schemas.openxmlformats.org/officeDocument/2006/math">
                    <m:r>
                      <a:rPr lang="en-US" i="1" dirty="0" smtClean="0">
                        <a:solidFill>
                          <a:schemeClr val="tx1"/>
                        </a:solidFill>
                        <a:latin typeface="Cambria Math" panose="02040503050406030204" pitchFamily="18" charset="0"/>
                      </a:rPr>
                      <m:t>5</m:t>
                    </m:r>
                  </m:oMath>
                </a14:m>
                <a:endParaRPr lang="en-US" dirty="0">
                  <a:solidFill>
                    <a:schemeClr val="tx1"/>
                  </a:solidFill>
                </a:endParaRPr>
              </a:p>
              <a:p>
                <a:pPr marL="356616" lvl="1" indent="0" algn="l" rtl="0">
                  <a:lnSpc>
                    <a:spcPct val="110000"/>
                  </a:lnSpc>
                  <a:spcBef>
                    <a:spcPts val="24"/>
                  </a:spcBef>
                  <a:spcAft>
                    <a:spcPts val="0"/>
                  </a:spcAft>
                  <a:buSzPts val="2420"/>
                  <a:buNone/>
                </a:pPr>
                <a:endParaRPr dirty="0"/>
              </a:p>
            </p:txBody>
          </p:sp>
        </mc:Choice>
        <mc:Fallback xmlns="">
          <p:sp>
            <p:nvSpPr>
              <p:cNvPr id="93" name="Google Shape;93;p7"/>
              <p:cNvSpPr txBox="1">
                <a:spLocks noGrp="1" noRot="1" noChangeAspect="1" noMove="1" noResize="1" noEditPoints="1" noAdjustHandles="1" noChangeArrowheads="1" noChangeShapeType="1" noTextEdit="1"/>
              </p:cNvSpPr>
              <p:nvPr>
                <p:ph type="body" idx="1"/>
              </p:nvPr>
            </p:nvSpPr>
            <p:spPr>
              <a:xfrm>
                <a:off x="396874" y="1362075"/>
                <a:ext cx="8599079" cy="5280950"/>
              </a:xfrm>
              <a:prstGeom prst="rect">
                <a:avLst/>
              </a:prstGeom>
              <a:blipFill>
                <a:blip r:embed="rId3"/>
                <a:stretch>
                  <a:fillRect l="-1032"/>
                </a:stretch>
              </a:blipFill>
              <a:ln>
                <a:noFill/>
              </a:ln>
            </p:spPr>
            <p:txBody>
              <a:bodyPr/>
              <a:lstStyle/>
              <a:p>
                <a:r>
                  <a:rPr lang="en-US">
                    <a:noFill/>
                  </a:rPr>
                  <a:t> </a:t>
                </a:r>
              </a:p>
            </p:txBody>
          </p:sp>
        </mc:Fallback>
      </mc:AlternateContent>
      <p:sp>
        <p:nvSpPr>
          <p:cNvPr id="94" name="Google Shape;94;p7"/>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13</a:t>
            </a:fld>
            <a:endParaRPr/>
          </a:p>
        </p:txBody>
      </p:sp>
      <p:cxnSp>
        <p:nvCxnSpPr>
          <p:cNvPr id="12" name="Straight Arrow Connector 11">
            <a:extLst>
              <a:ext uri="{FF2B5EF4-FFF2-40B4-BE49-F238E27FC236}">
                <a16:creationId xmlns:a16="http://schemas.microsoft.com/office/drawing/2014/main" id="{9716E7EE-7DAD-B945-3E15-33F86BF6B6E4}"/>
              </a:ext>
            </a:extLst>
          </p:cNvPr>
          <p:cNvCxnSpPr>
            <a:cxnSpLocks/>
            <a:stCxn id="13" idx="2"/>
          </p:cNvCxnSpPr>
          <p:nvPr/>
        </p:nvCxnSpPr>
        <p:spPr>
          <a:xfrm>
            <a:off x="2578100" y="4147674"/>
            <a:ext cx="0" cy="23495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42C2DBE-8A86-0C1D-8DAA-02D3B884E447}"/>
                  </a:ext>
                </a:extLst>
              </p:cNvPr>
              <p:cNvSpPr txBox="1"/>
              <p:nvPr/>
            </p:nvSpPr>
            <p:spPr>
              <a:xfrm>
                <a:off x="2352675" y="3839897"/>
                <a:ext cx="45085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rgbClr val="00B050"/>
                          </a:solidFill>
                          <a:latin typeface="Cambria Math" panose="02040503050406030204" pitchFamily="18" charset="0"/>
                        </a:rPr>
                        <m:t>3</m:t>
                      </m:r>
                    </m:oMath>
                  </m:oMathPara>
                </a14:m>
                <a:endParaRPr lang="en-US" dirty="0">
                  <a:solidFill>
                    <a:srgbClr val="00B050"/>
                  </a:solidFill>
                </a:endParaRPr>
              </a:p>
            </p:txBody>
          </p:sp>
        </mc:Choice>
        <mc:Fallback xmlns="">
          <p:sp>
            <p:nvSpPr>
              <p:cNvPr id="13" name="TextBox 12">
                <a:extLst>
                  <a:ext uri="{FF2B5EF4-FFF2-40B4-BE49-F238E27FC236}">
                    <a16:creationId xmlns:a16="http://schemas.microsoft.com/office/drawing/2014/main" id="{942C2DBE-8A86-0C1D-8DAA-02D3B884E447}"/>
                  </a:ext>
                </a:extLst>
              </p:cNvPr>
              <p:cNvSpPr txBox="1">
                <a:spLocks noRot="1" noChangeAspect="1" noMove="1" noResize="1" noEditPoints="1" noAdjustHandles="1" noChangeArrowheads="1" noChangeShapeType="1" noTextEdit="1"/>
              </p:cNvSpPr>
              <p:nvPr/>
            </p:nvSpPr>
            <p:spPr>
              <a:xfrm>
                <a:off x="2352675" y="3839897"/>
                <a:ext cx="450850" cy="307777"/>
              </a:xfrm>
              <a:prstGeom prst="rect">
                <a:avLst/>
              </a:prstGeom>
              <a:blipFill>
                <a:blip r:embed="rId4"/>
                <a:stretch>
                  <a:fillRect/>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771A0718-B4AC-B5EA-9184-711791F8801B}"/>
              </a:ext>
            </a:extLst>
          </p:cNvPr>
          <p:cNvSpPr txBox="1"/>
          <p:nvPr/>
        </p:nvSpPr>
        <p:spPr>
          <a:xfrm>
            <a:off x="1605191" y="3837202"/>
            <a:ext cx="928459" cy="307777"/>
          </a:xfrm>
          <a:prstGeom prst="rect">
            <a:avLst/>
          </a:prstGeom>
          <a:noFill/>
        </p:spPr>
        <p:txBody>
          <a:bodyPr wrap="none" rtlCol="0">
            <a:spAutoFit/>
          </a:bodyPr>
          <a:lstStyle/>
          <a:p>
            <a:r>
              <a:rPr lang="en-US" dirty="0">
                <a:solidFill>
                  <a:srgbClr val="00B050"/>
                </a:solidFill>
                <a:latin typeface="Calibri" panose="020F0502020204030204" pitchFamily="34" charset="0"/>
                <a:cs typeface="Calibri" panose="020F0502020204030204" pitchFamily="34" charset="0"/>
              </a:rPr>
              <a:t>Exponent:</a:t>
            </a:r>
          </a:p>
        </p:txBody>
      </p:sp>
      <p:cxnSp>
        <p:nvCxnSpPr>
          <p:cNvPr id="15" name="Straight Arrow Connector 14">
            <a:extLst>
              <a:ext uri="{FF2B5EF4-FFF2-40B4-BE49-F238E27FC236}">
                <a16:creationId xmlns:a16="http://schemas.microsoft.com/office/drawing/2014/main" id="{22729EBC-D93F-1148-22FB-6D8D0CF1E9FF}"/>
              </a:ext>
            </a:extLst>
          </p:cNvPr>
          <p:cNvCxnSpPr>
            <a:cxnSpLocks/>
            <a:stCxn id="16" idx="2"/>
          </p:cNvCxnSpPr>
          <p:nvPr/>
        </p:nvCxnSpPr>
        <p:spPr>
          <a:xfrm>
            <a:off x="2759075" y="4147674"/>
            <a:ext cx="0" cy="23495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A27FD17-210F-5FCD-A4B6-C9036AC883BB}"/>
                  </a:ext>
                </a:extLst>
              </p:cNvPr>
              <p:cNvSpPr txBox="1"/>
              <p:nvPr/>
            </p:nvSpPr>
            <p:spPr>
              <a:xfrm>
                <a:off x="2533650" y="3839897"/>
                <a:ext cx="45085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B050"/>
                          </a:solidFill>
                          <a:latin typeface="Cambria Math" panose="02040503050406030204" pitchFamily="18" charset="0"/>
                        </a:rPr>
                        <m:t>2</m:t>
                      </m:r>
                    </m:oMath>
                  </m:oMathPara>
                </a14:m>
                <a:endParaRPr lang="en-US" dirty="0">
                  <a:solidFill>
                    <a:srgbClr val="00B050"/>
                  </a:solidFill>
                </a:endParaRPr>
              </a:p>
            </p:txBody>
          </p:sp>
        </mc:Choice>
        <mc:Fallback xmlns="">
          <p:sp>
            <p:nvSpPr>
              <p:cNvPr id="16" name="TextBox 15">
                <a:extLst>
                  <a:ext uri="{FF2B5EF4-FFF2-40B4-BE49-F238E27FC236}">
                    <a16:creationId xmlns:a16="http://schemas.microsoft.com/office/drawing/2014/main" id="{BA27FD17-210F-5FCD-A4B6-C9036AC883BB}"/>
                  </a:ext>
                </a:extLst>
              </p:cNvPr>
              <p:cNvSpPr txBox="1">
                <a:spLocks noRot="1" noChangeAspect="1" noMove="1" noResize="1" noEditPoints="1" noAdjustHandles="1" noChangeArrowheads="1" noChangeShapeType="1" noTextEdit="1"/>
              </p:cNvSpPr>
              <p:nvPr/>
            </p:nvSpPr>
            <p:spPr>
              <a:xfrm>
                <a:off x="2533650" y="3839897"/>
                <a:ext cx="450850" cy="307777"/>
              </a:xfrm>
              <a:prstGeom prst="rect">
                <a:avLst/>
              </a:prstGeom>
              <a:blipFill>
                <a:blip r:embed="rId5"/>
                <a:stretch>
                  <a:fillRect/>
                </a:stretch>
              </a:blipFill>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7810B1F1-F805-F99F-E158-1171EF567C64}"/>
              </a:ext>
            </a:extLst>
          </p:cNvPr>
          <p:cNvCxnSpPr>
            <a:cxnSpLocks/>
            <a:stCxn id="18" idx="2"/>
          </p:cNvCxnSpPr>
          <p:nvPr/>
        </p:nvCxnSpPr>
        <p:spPr>
          <a:xfrm>
            <a:off x="2946400" y="4148095"/>
            <a:ext cx="0" cy="23495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B42117A3-BCB6-A525-5572-91352CE6015F}"/>
                  </a:ext>
                </a:extLst>
              </p:cNvPr>
              <p:cNvSpPr txBox="1"/>
              <p:nvPr/>
            </p:nvSpPr>
            <p:spPr>
              <a:xfrm>
                <a:off x="2720975" y="3840318"/>
                <a:ext cx="45085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B050"/>
                          </a:solidFill>
                          <a:latin typeface="Cambria Math" panose="02040503050406030204" pitchFamily="18" charset="0"/>
                        </a:rPr>
                        <m:t>1</m:t>
                      </m:r>
                    </m:oMath>
                  </m:oMathPara>
                </a14:m>
                <a:endParaRPr lang="en-US" dirty="0">
                  <a:solidFill>
                    <a:srgbClr val="00B050"/>
                  </a:solidFill>
                </a:endParaRPr>
              </a:p>
            </p:txBody>
          </p:sp>
        </mc:Choice>
        <mc:Fallback xmlns="">
          <p:sp>
            <p:nvSpPr>
              <p:cNvPr id="18" name="TextBox 17">
                <a:extLst>
                  <a:ext uri="{FF2B5EF4-FFF2-40B4-BE49-F238E27FC236}">
                    <a16:creationId xmlns:a16="http://schemas.microsoft.com/office/drawing/2014/main" id="{B42117A3-BCB6-A525-5572-91352CE6015F}"/>
                  </a:ext>
                </a:extLst>
              </p:cNvPr>
              <p:cNvSpPr txBox="1">
                <a:spLocks noRot="1" noChangeAspect="1" noMove="1" noResize="1" noEditPoints="1" noAdjustHandles="1" noChangeArrowheads="1" noChangeShapeType="1" noTextEdit="1"/>
              </p:cNvSpPr>
              <p:nvPr/>
            </p:nvSpPr>
            <p:spPr>
              <a:xfrm>
                <a:off x="2720975" y="3840318"/>
                <a:ext cx="450850" cy="307777"/>
              </a:xfrm>
              <a:prstGeom prst="rect">
                <a:avLst/>
              </a:prstGeom>
              <a:blipFill>
                <a:blip r:embed="rId6"/>
                <a:stretch>
                  <a:fillRect/>
                </a:stretch>
              </a:blipFill>
            </p:spPr>
            <p:txBody>
              <a:bodyPr/>
              <a:lstStyle/>
              <a:p>
                <a:r>
                  <a:rPr lang="en-US">
                    <a:noFill/>
                  </a:rPr>
                  <a:t> </a:t>
                </a:r>
              </a:p>
            </p:txBody>
          </p:sp>
        </mc:Fallback>
      </mc:AlternateContent>
      <p:cxnSp>
        <p:nvCxnSpPr>
          <p:cNvPr id="19" name="Straight Arrow Connector 18">
            <a:extLst>
              <a:ext uri="{FF2B5EF4-FFF2-40B4-BE49-F238E27FC236}">
                <a16:creationId xmlns:a16="http://schemas.microsoft.com/office/drawing/2014/main" id="{6BA71BF5-43CC-7A0B-2F00-1B538D62DF9D}"/>
              </a:ext>
            </a:extLst>
          </p:cNvPr>
          <p:cNvCxnSpPr>
            <a:cxnSpLocks/>
            <a:stCxn id="20" idx="2"/>
          </p:cNvCxnSpPr>
          <p:nvPr/>
        </p:nvCxnSpPr>
        <p:spPr>
          <a:xfrm>
            <a:off x="3133724" y="4147674"/>
            <a:ext cx="0" cy="23495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45A407C2-4B8A-D754-1173-596532A093B9}"/>
                  </a:ext>
                </a:extLst>
              </p:cNvPr>
              <p:cNvSpPr txBox="1"/>
              <p:nvPr/>
            </p:nvSpPr>
            <p:spPr>
              <a:xfrm>
                <a:off x="2908299" y="3839897"/>
                <a:ext cx="45085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B050"/>
                          </a:solidFill>
                          <a:latin typeface="Cambria Math" panose="02040503050406030204" pitchFamily="18" charset="0"/>
                        </a:rPr>
                        <m:t>0</m:t>
                      </m:r>
                    </m:oMath>
                  </m:oMathPara>
                </a14:m>
                <a:endParaRPr lang="en-US" dirty="0">
                  <a:solidFill>
                    <a:srgbClr val="00B050"/>
                  </a:solidFill>
                </a:endParaRPr>
              </a:p>
            </p:txBody>
          </p:sp>
        </mc:Choice>
        <mc:Fallback xmlns="">
          <p:sp>
            <p:nvSpPr>
              <p:cNvPr id="20" name="TextBox 19">
                <a:extLst>
                  <a:ext uri="{FF2B5EF4-FFF2-40B4-BE49-F238E27FC236}">
                    <a16:creationId xmlns:a16="http://schemas.microsoft.com/office/drawing/2014/main" id="{45A407C2-4B8A-D754-1173-596532A093B9}"/>
                  </a:ext>
                </a:extLst>
              </p:cNvPr>
              <p:cNvSpPr txBox="1">
                <a:spLocks noRot="1" noChangeAspect="1" noMove="1" noResize="1" noEditPoints="1" noAdjustHandles="1" noChangeArrowheads="1" noChangeShapeType="1" noTextEdit="1"/>
              </p:cNvSpPr>
              <p:nvPr/>
            </p:nvSpPr>
            <p:spPr>
              <a:xfrm>
                <a:off x="2908299" y="3839897"/>
                <a:ext cx="450850" cy="307777"/>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3076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3">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8"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7"/>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Signed Binary Representation: Limitations</a:t>
            </a:r>
            <a:endParaRPr dirty="0"/>
          </a:p>
        </p:txBody>
      </p:sp>
      <p:sp>
        <p:nvSpPr>
          <p:cNvPr id="93" name="Google Shape;93;p7"/>
          <p:cNvSpPr txBox="1">
            <a:spLocks noGrp="1"/>
          </p:cNvSpPr>
          <p:nvPr>
            <p:ph type="body" idx="1"/>
          </p:nvPr>
        </p:nvSpPr>
        <p:spPr>
          <a:xfrm>
            <a:off x="396874" y="1362075"/>
            <a:ext cx="8599079" cy="52809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Good first attempt at encoding negative numbers, but there are two main problems</a:t>
            </a:r>
          </a:p>
          <a:p>
            <a:pPr marL="804672" lvl="1" indent="-347472">
              <a:spcBef>
                <a:spcPts val="440"/>
              </a:spcBef>
              <a:buSzPts val="2080"/>
              <a:buFont typeface="Noto Sans Symbols"/>
              <a:buChar char="❖"/>
            </a:pPr>
            <a:endParaRPr lang="en-US" dirty="0"/>
          </a:p>
          <a:p>
            <a:pPr marL="347472" indent="-347472"/>
            <a:r>
              <a:rPr lang="en-US" dirty="0"/>
              <a:t>First, there exists two representations of zero (a positively and negatively signed zero)</a:t>
            </a:r>
          </a:p>
          <a:p>
            <a:pPr marL="804672" lvl="1" indent="-347472"/>
            <a:endParaRPr lang="en-US" dirty="0"/>
          </a:p>
          <a:p>
            <a:pPr marL="347472" lvl="0" indent="-347472" algn="l" rtl="0">
              <a:lnSpc>
                <a:spcPct val="110000"/>
              </a:lnSpc>
              <a:spcBef>
                <a:spcPts val="440"/>
              </a:spcBef>
              <a:spcAft>
                <a:spcPts val="0"/>
              </a:spcAft>
              <a:buSzPts val="2080"/>
              <a:buFont typeface="Noto Sans Symbols"/>
              <a:buChar char="❖"/>
            </a:pPr>
            <a:r>
              <a:rPr lang="en-US" dirty="0"/>
              <a:t>Second, adding numbers no longer works universally</a:t>
            </a:r>
            <a:endParaRPr dirty="0"/>
          </a:p>
          <a:p>
            <a:pPr marL="640080" lvl="1" indent="-283464"/>
            <a:r>
              <a:rPr lang="en-US" dirty="0"/>
              <a:t>Addition no longer works with negative numbers</a:t>
            </a:r>
            <a:endParaRPr dirty="0"/>
          </a:p>
        </p:txBody>
      </p:sp>
      <p:sp>
        <p:nvSpPr>
          <p:cNvPr id="94" name="Google Shape;94;p7"/>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14</a:t>
            </a:fld>
            <a:endParaRPr/>
          </a:p>
        </p:txBody>
      </p:sp>
      <p:pic>
        <p:nvPicPr>
          <p:cNvPr id="2" name="Picture 1">
            <a:extLst>
              <a:ext uri="{FF2B5EF4-FFF2-40B4-BE49-F238E27FC236}">
                <a16:creationId xmlns:a16="http://schemas.microsoft.com/office/drawing/2014/main" id="{08E9CFE6-149B-E452-9313-F0EA108B1B0B}"/>
              </a:ext>
            </a:extLst>
          </p:cNvPr>
          <p:cNvPicPr>
            <a:picLocks noChangeAspect="1"/>
          </p:cNvPicPr>
          <p:nvPr/>
        </p:nvPicPr>
        <p:blipFill>
          <a:blip r:embed="rId3"/>
          <a:stretch>
            <a:fillRect/>
          </a:stretch>
        </p:blipFill>
        <p:spPr>
          <a:xfrm>
            <a:off x="2150559" y="4968115"/>
            <a:ext cx="4842881" cy="1823607"/>
          </a:xfrm>
          <a:prstGeom prst="rect">
            <a:avLst/>
          </a:prstGeom>
        </p:spPr>
      </p:pic>
    </p:spTree>
    <p:extLst>
      <p:ext uri="{BB962C8B-B14F-4D97-AF65-F5344CB8AC3E}">
        <p14:creationId xmlns:p14="http://schemas.microsoft.com/office/powerpoint/2010/main" val="410880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8"/>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Two’s Complement Binary Representation</a:t>
            </a:r>
            <a:endParaRPr dirty="0"/>
          </a:p>
        </p:txBody>
      </p:sp>
      <p:sp>
        <p:nvSpPr>
          <p:cNvPr id="100" name="Google Shape;100;p8"/>
          <p:cNvSpPr txBox="1">
            <a:spLocks noGrp="1"/>
          </p:cNvSpPr>
          <p:nvPr>
            <p:ph type="body" idx="1"/>
          </p:nvPr>
        </p:nvSpPr>
        <p:spPr>
          <a:xfrm>
            <a:off x="396874" y="1362075"/>
            <a:ext cx="8651331" cy="52809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Standard for encoding numbers in computers</a:t>
            </a:r>
          </a:p>
          <a:p>
            <a:pPr marL="347472" lvl="0" indent="-347472" algn="l" rtl="0">
              <a:lnSpc>
                <a:spcPct val="110000"/>
              </a:lnSpc>
              <a:spcBef>
                <a:spcPts val="440"/>
              </a:spcBef>
              <a:spcAft>
                <a:spcPts val="0"/>
              </a:spcAft>
              <a:buSzPts val="2080"/>
              <a:buFont typeface="Noto Sans Symbols"/>
              <a:buChar char="❖"/>
            </a:pPr>
            <a:endParaRPr lang="en-US" dirty="0"/>
          </a:p>
          <a:p>
            <a:pPr marL="347472" lvl="0" indent="-347472" algn="l" rtl="0">
              <a:lnSpc>
                <a:spcPct val="110000"/>
              </a:lnSpc>
              <a:spcBef>
                <a:spcPts val="440"/>
              </a:spcBef>
              <a:spcAft>
                <a:spcPts val="0"/>
              </a:spcAft>
              <a:buSzPts val="2080"/>
              <a:buFont typeface="Noto Sans Symbols"/>
              <a:buChar char="❖"/>
            </a:pPr>
            <a:r>
              <a:rPr lang="en-US" dirty="0"/>
              <a:t>Most significant bit (MSB) has a negative weight</a:t>
            </a:r>
            <a:endParaRPr dirty="0"/>
          </a:p>
          <a:p>
            <a:pPr marL="640080" lvl="1" indent="-283464" algn="l" rtl="0">
              <a:lnSpc>
                <a:spcPct val="110000"/>
              </a:lnSpc>
              <a:spcBef>
                <a:spcPts val="24"/>
              </a:spcBef>
              <a:spcAft>
                <a:spcPts val="0"/>
              </a:spcAft>
              <a:buSzPts val="2420"/>
              <a:buChar char="▪"/>
            </a:pPr>
            <a:r>
              <a:rPr lang="en-US" dirty="0"/>
              <a:t>Add the remaining bits as usual (with positive weights)</a:t>
            </a:r>
            <a:endParaRPr dirty="0"/>
          </a:p>
          <a:p>
            <a:pPr marL="356616" lvl="1" indent="0" algn="l" rtl="0">
              <a:lnSpc>
                <a:spcPct val="110000"/>
              </a:lnSpc>
              <a:spcBef>
                <a:spcPts val="24"/>
              </a:spcBef>
              <a:spcAft>
                <a:spcPts val="0"/>
              </a:spcAft>
              <a:buSzPts val="2420"/>
              <a:buNone/>
            </a:pPr>
            <a:endParaRPr lang="en-US" dirty="0"/>
          </a:p>
          <a:p>
            <a:pPr marL="356616" lvl="1" indent="0" algn="l" rtl="0">
              <a:lnSpc>
                <a:spcPct val="110000"/>
              </a:lnSpc>
              <a:spcBef>
                <a:spcPts val="24"/>
              </a:spcBef>
              <a:spcAft>
                <a:spcPts val="0"/>
              </a:spcAft>
              <a:buSzPts val="2420"/>
              <a:buNone/>
            </a:pPr>
            <a:endParaRPr dirty="0"/>
          </a:p>
          <a:p>
            <a:pPr marL="347472" lvl="0" indent="-347472" algn="l" rtl="0">
              <a:lnSpc>
                <a:spcPct val="110000"/>
              </a:lnSpc>
              <a:spcBef>
                <a:spcPts val="440"/>
              </a:spcBef>
              <a:spcAft>
                <a:spcPts val="0"/>
              </a:spcAft>
              <a:buSzPts val="2080"/>
              <a:buFont typeface="Noto Sans Symbols"/>
              <a:buChar char="❖"/>
            </a:pPr>
            <a:r>
              <a:rPr lang="en-US" dirty="0"/>
              <a:t>Example: </a:t>
            </a:r>
            <a:r>
              <a:rPr lang="en-US" dirty="0">
                <a:latin typeface="Cambria Math"/>
                <a:ea typeface="Cambria Math"/>
                <a:cs typeface="Cambria Math"/>
                <a:sym typeface="Cambria Math"/>
              </a:rPr>
              <a:t>0b</a:t>
            </a:r>
            <a:r>
              <a:rPr lang="en-US" dirty="0">
                <a:solidFill>
                  <a:srgbClr val="FF0000"/>
                </a:solidFill>
                <a:latin typeface="Cambria Math"/>
                <a:ea typeface="Cambria Math"/>
                <a:cs typeface="Cambria Math"/>
                <a:sym typeface="Cambria Math"/>
              </a:rPr>
              <a:t>1</a:t>
            </a:r>
            <a:r>
              <a:rPr lang="en-US" dirty="0">
                <a:solidFill>
                  <a:srgbClr val="0070C0"/>
                </a:solidFill>
                <a:latin typeface="Cambria Math"/>
                <a:ea typeface="Cambria Math"/>
                <a:cs typeface="Cambria Math"/>
                <a:sym typeface="Cambria Math"/>
              </a:rPr>
              <a:t>101</a:t>
            </a:r>
            <a:r>
              <a:rPr lang="en-US" dirty="0"/>
              <a:t> in Two’s Complement</a:t>
            </a:r>
            <a:endParaRPr dirty="0"/>
          </a:p>
          <a:p>
            <a:pPr marL="640080" lvl="1" indent="-283464" algn="l" rtl="0">
              <a:lnSpc>
                <a:spcPct val="110000"/>
              </a:lnSpc>
              <a:spcBef>
                <a:spcPts val="24"/>
              </a:spcBef>
              <a:spcAft>
                <a:spcPts val="0"/>
              </a:spcAft>
              <a:buSzPts val="2420"/>
              <a:buChar char="▪"/>
            </a:pPr>
            <a:r>
              <a:rPr lang="en-US" dirty="0">
                <a:solidFill>
                  <a:srgbClr val="FF0000"/>
                </a:solidFill>
                <a:latin typeface="Cambria Math"/>
                <a:ea typeface="Cambria Math"/>
                <a:cs typeface="Cambria Math"/>
                <a:sym typeface="Cambria Math"/>
              </a:rPr>
              <a:t>–</a:t>
            </a:r>
            <a:r>
              <a:rPr lang="en-US" dirty="0">
                <a:solidFill>
                  <a:schemeClr val="tx1"/>
                </a:solidFill>
                <a:latin typeface="Cambria Math"/>
                <a:ea typeface="Cambria Math"/>
                <a:cs typeface="Cambria Math"/>
                <a:sym typeface="Cambria Math"/>
              </a:rPr>
              <a:t>(1 × 2</a:t>
            </a:r>
            <a:r>
              <a:rPr lang="en-US" baseline="30000" dirty="0">
                <a:solidFill>
                  <a:srgbClr val="00B050"/>
                </a:solidFill>
                <a:latin typeface="Cambria Math"/>
                <a:ea typeface="Cambria Math"/>
                <a:cs typeface="Cambria Math"/>
                <a:sym typeface="Cambria Math"/>
              </a:rPr>
              <a:t>3</a:t>
            </a:r>
            <a:r>
              <a:rPr lang="en-US" dirty="0">
                <a:solidFill>
                  <a:schemeClr val="tx1"/>
                </a:solidFill>
                <a:latin typeface="Cambria Math"/>
                <a:ea typeface="Cambria Math"/>
                <a:cs typeface="Cambria Math"/>
                <a:sym typeface="Cambria Math"/>
              </a:rPr>
              <a:t>) </a:t>
            </a:r>
            <a:r>
              <a:rPr lang="en-US" dirty="0">
                <a:latin typeface="Cambria Math"/>
                <a:ea typeface="Cambria Math"/>
                <a:cs typeface="Cambria Math"/>
                <a:sym typeface="Cambria Math"/>
              </a:rPr>
              <a:t>+ </a:t>
            </a:r>
            <a:r>
              <a:rPr lang="en-US" dirty="0">
                <a:solidFill>
                  <a:schemeClr val="tx1"/>
                </a:solidFill>
                <a:latin typeface="Cambria Math"/>
                <a:ea typeface="Cambria Math"/>
                <a:cs typeface="Cambria Math"/>
                <a:sym typeface="Cambria Math"/>
              </a:rPr>
              <a:t>(</a:t>
            </a:r>
            <a:r>
              <a:rPr lang="en-US" dirty="0">
                <a:solidFill>
                  <a:srgbClr val="0070C0"/>
                </a:solidFill>
                <a:latin typeface="Cambria Math"/>
                <a:ea typeface="Cambria Math"/>
                <a:cs typeface="Cambria Math"/>
                <a:sym typeface="Cambria Math"/>
              </a:rPr>
              <a:t>1</a:t>
            </a:r>
            <a:r>
              <a:rPr lang="en-US" dirty="0">
                <a:solidFill>
                  <a:schemeClr val="tx1"/>
                </a:solidFill>
                <a:latin typeface="Cambria Math"/>
                <a:ea typeface="Cambria Math"/>
                <a:cs typeface="Cambria Math"/>
                <a:sym typeface="Cambria Math"/>
              </a:rPr>
              <a:t> × 2</a:t>
            </a:r>
            <a:r>
              <a:rPr lang="en-US" baseline="30000" dirty="0">
                <a:solidFill>
                  <a:srgbClr val="00B050"/>
                </a:solidFill>
                <a:latin typeface="Cambria Math"/>
                <a:ea typeface="Cambria Math"/>
                <a:cs typeface="Cambria Math"/>
                <a:sym typeface="Cambria Math"/>
              </a:rPr>
              <a:t>2</a:t>
            </a:r>
            <a:r>
              <a:rPr lang="en-US" dirty="0">
                <a:solidFill>
                  <a:schemeClr val="tx1"/>
                </a:solidFill>
                <a:latin typeface="Cambria Math"/>
                <a:ea typeface="Cambria Math"/>
                <a:cs typeface="Cambria Math"/>
                <a:sym typeface="Cambria Math"/>
              </a:rPr>
              <a:t>) + (</a:t>
            </a:r>
            <a:r>
              <a:rPr lang="en-US" dirty="0">
                <a:solidFill>
                  <a:srgbClr val="0070C0"/>
                </a:solidFill>
                <a:latin typeface="Cambria Math"/>
                <a:ea typeface="Cambria Math"/>
                <a:cs typeface="Cambria Math"/>
                <a:sym typeface="Cambria Math"/>
              </a:rPr>
              <a:t>0</a:t>
            </a:r>
            <a:r>
              <a:rPr lang="en-US" dirty="0">
                <a:solidFill>
                  <a:schemeClr val="tx1"/>
                </a:solidFill>
                <a:latin typeface="Cambria Math"/>
                <a:ea typeface="Cambria Math"/>
                <a:cs typeface="Cambria Math"/>
                <a:sym typeface="Cambria Math"/>
              </a:rPr>
              <a:t> × 2</a:t>
            </a:r>
            <a:r>
              <a:rPr lang="en-US" baseline="30000" dirty="0">
                <a:solidFill>
                  <a:srgbClr val="00B050"/>
                </a:solidFill>
                <a:latin typeface="Cambria Math"/>
                <a:ea typeface="Cambria Math"/>
                <a:cs typeface="Cambria Math"/>
                <a:sym typeface="Cambria Math"/>
              </a:rPr>
              <a:t>1</a:t>
            </a:r>
            <a:r>
              <a:rPr lang="en-US" dirty="0">
                <a:solidFill>
                  <a:schemeClr val="tx1"/>
                </a:solidFill>
                <a:latin typeface="Cambria Math"/>
                <a:ea typeface="Cambria Math"/>
                <a:cs typeface="Cambria Math"/>
                <a:sym typeface="Cambria Math"/>
              </a:rPr>
              <a:t>) + (</a:t>
            </a:r>
            <a:r>
              <a:rPr lang="en-US" dirty="0">
                <a:solidFill>
                  <a:srgbClr val="0070C0"/>
                </a:solidFill>
                <a:latin typeface="Cambria Math"/>
                <a:ea typeface="Cambria Math"/>
                <a:cs typeface="Cambria Math"/>
                <a:sym typeface="Cambria Math"/>
              </a:rPr>
              <a:t>1</a:t>
            </a:r>
            <a:r>
              <a:rPr lang="en-US" dirty="0">
                <a:solidFill>
                  <a:schemeClr val="tx1"/>
                </a:solidFill>
                <a:latin typeface="Cambria Math"/>
                <a:ea typeface="Cambria Math"/>
                <a:cs typeface="Cambria Math"/>
                <a:sym typeface="Cambria Math"/>
              </a:rPr>
              <a:t> × 2</a:t>
            </a:r>
            <a:r>
              <a:rPr lang="en-US" baseline="30000" dirty="0">
                <a:solidFill>
                  <a:srgbClr val="00B050"/>
                </a:solidFill>
                <a:latin typeface="Cambria Math"/>
                <a:ea typeface="Cambria Math"/>
                <a:cs typeface="Cambria Math"/>
                <a:sym typeface="Cambria Math"/>
              </a:rPr>
              <a:t>0</a:t>
            </a:r>
            <a:r>
              <a:rPr lang="en-US" dirty="0">
                <a:solidFill>
                  <a:schemeClr val="tx1"/>
                </a:solidFill>
                <a:latin typeface="Cambria Math"/>
                <a:ea typeface="Cambria Math"/>
                <a:cs typeface="Cambria Math"/>
                <a:sym typeface="Cambria Math"/>
              </a:rPr>
              <a:t>)</a:t>
            </a:r>
          </a:p>
          <a:p>
            <a:pPr marL="356616" lvl="1" indent="0">
              <a:buNone/>
            </a:pPr>
            <a:r>
              <a:rPr lang="en-US" dirty="0">
                <a:latin typeface="Cambria Math"/>
                <a:ea typeface="Cambria Math"/>
                <a:cs typeface="Cambria Math"/>
                <a:sym typeface="Cambria Math"/>
              </a:rPr>
              <a:t>= </a:t>
            </a:r>
            <a:r>
              <a:rPr lang="en-US" dirty="0">
                <a:solidFill>
                  <a:srgbClr val="FF0000"/>
                </a:solidFill>
                <a:latin typeface="Cambria Math"/>
                <a:ea typeface="Cambria Math"/>
                <a:cs typeface="Cambria Math"/>
                <a:sym typeface="Cambria Math"/>
              </a:rPr>
              <a:t>–</a:t>
            </a:r>
            <a:r>
              <a:rPr lang="en-US" dirty="0">
                <a:solidFill>
                  <a:schemeClr val="tx1"/>
                </a:solidFill>
                <a:latin typeface="Cambria Math"/>
                <a:ea typeface="Cambria Math"/>
                <a:cs typeface="Cambria Math"/>
                <a:sym typeface="Cambria Math"/>
              </a:rPr>
              <a:t>(1 × 8) </a:t>
            </a:r>
            <a:r>
              <a:rPr lang="en-US" dirty="0">
                <a:latin typeface="Cambria Math"/>
                <a:ea typeface="Cambria Math"/>
                <a:cs typeface="Cambria Math"/>
                <a:sym typeface="Cambria Math"/>
              </a:rPr>
              <a:t>+ </a:t>
            </a:r>
            <a:r>
              <a:rPr lang="en-US" dirty="0">
                <a:solidFill>
                  <a:schemeClr val="tx1"/>
                </a:solidFill>
                <a:latin typeface="Cambria Math"/>
                <a:ea typeface="Cambria Math"/>
                <a:cs typeface="Cambria Math"/>
                <a:sym typeface="Cambria Math"/>
              </a:rPr>
              <a:t>(</a:t>
            </a:r>
            <a:r>
              <a:rPr lang="en-US" dirty="0">
                <a:solidFill>
                  <a:srgbClr val="0070C0"/>
                </a:solidFill>
                <a:latin typeface="Cambria Math"/>
                <a:ea typeface="Cambria Math"/>
                <a:cs typeface="Cambria Math"/>
                <a:sym typeface="Cambria Math"/>
              </a:rPr>
              <a:t>1</a:t>
            </a:r>
            <a:r>
              <a:rPr lang="en-US" dirty="0">
                <a:solidFill>
                  <a:schemeClr val="tx1"/>
                </a:solidFill>
                <a:latin typeface="Cambria Math"/>
                <a:ea typeface="Cambria Math"/>
                <a:cs typeface="Cambria Math"/>
                <a:sym typeface="Cambria Math"/>
              </a:rPr>
              <a:t> × 4) + (</a:t>
            </a:r>
            <a:r>
              <a:rPr lang="en-US" dirty="0">
                <a:solidFill>
                  <a:srgbClr val="0070C0"/>
                </a:solidFill>
                <a:latin typeface="Cambria Math"/>
                <a:ea typeface="Cambria Math"/>
                <a:cs typeface="Cambria Math"/>
                <a:sym typeface="Cambria Math"/>
              </a:rPr>
              <a:t>0</a:t>
            </a:r>
            <a:r>
              <a:rPr lang="en-US" dirty="0">
                <a:solidFill>
                  <a:schemeClr val="tx1"/>
                </a:solidFill>
                <a:latin typeface="Cambria Math"/>
                <a:ea typeface="Cambria Math"/>
                <a:cs typeface="Cambria Math"/>
                <a:sym typeface="Cambria Math"/>
              </a:rPr>
              <a:t> × 2) + (</a:t>
            </a:r>
            <a:r>
              <a:rPr lang="en-US" dirty="0">
                <a:solidFill>
                  <a:srgbClr val="0070C0"/>
                </a:solidFill>
                <a:latin typeface="Cambria Math"/>
                <a:ea typeface="Cambria Math"/>
                <a:cs typeface="Cambria Math"/>
                <a:sym typeface="Cambria Math"/>
              </a:rPr>
              <a:t>1</a:t>
            </a:r>
            <a:r>
              <a:rPr lang="en-US" dirty="0">
                <a:solidFill>
                  <a:schemeClr val="tx1"/>
                </a:solidFill>
                <a:latin typeface="Cambria Math"/>
                <a:ea typeface="Cambria Math"/>
                <a:cs typeface="Cambria Math"/>
                <a:sym typeface="Cambria Math"/>
              </a:rPr>
              <a:t> × 1)</a:t>
            </a:r>
          </a:p>
          <a:p>
            <a:pPr marL="356616" lvl="1" indent="0">
              <a:buNone/>
            </a:pPr>
            <a:r>
              <a:rPr lang="en-US" dirty="0">
                <a:solidFill>
                  <a:schemeClr val="tx1"/>
                </a:solidFill>
                <a:latin typeface="Cambria Math"/>
                <a:ea typeface="Cambria Math"/>
                <a:cs typeface="Cambria Math"/>
                <a:sym typeface="Cambria Math"/>
              </a:rPr>
              <a:t>=</a:t>
            </a:r>
            <a:r>
              <a:rPr lang="en-US" dirty="0">
                <a:solidFill>
                  <a:srgbClr val="FF0000"/>
                </a:solidFill>
                <a:latin typeface="Cambria Math"/>
                <a:ea typeface="Cambria Math"/>
                <a:cs typeface="Cambria Math"/>
                <a:sym typeface="Cambria Math"/>
              </a:rPr>
              <a:t> –8 </a:t>
            </a:r>
            <a:r>
              <a:rPr lang="en-US" dirty="0">
                <a:latin typeface="Cambria Math"/>
                <a:ea typeface="Cambria Math"/>
                <a:cs typeface="Cambria Math"/>
                <a:sym typeface="Cambria Math"/>
              </a:rPr>
              <a:t>+ 4 + 0 + 1</a:t>
            </a:r>
          </a:p>
          <a:p>
            <a:pPr marL="356616" lvl="1" indent="0" algn="l" rtl="0">
              <a:lnSpc>
                <a:spcPct val="110000"/>
              </a:lnSpc>
              <a:spcBef>
                <a:spcPts val="24"/>
              </a:spcBef>
              <a:spcAft>
                <a:spcPts val="0"/>
              </a:spcAft>
              <a:buSzPts val="2420"/>
              <a:buNone/>
            </a:pPr>
            <a:r>
              <a:rPr lang="en-US" dirty="0">
                <a:latin typeface="Cambria Math"/>
                <a:ea typeface="Cambria Math"/>
                <a:cs typeface="Cambria Math"/>
                <a:sym typeface="Cambria Math"/>
              </a:rPr>
              <a:t>= –3</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101" name="Google Shape;101;p8"/>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15</a:t>
            </a:fld>
            <a:endParaRPr/>
          </a:p>
        </p:txBody>
      </p:sp>
      <p:cxnSp>
        <p:nvCxnSpPr>
          <p:cNvPr id="2" name="Straight Arrow Connector 1">
            <a:extLst>
              <a:ext uri="{FF2B5EF4-FFF2-40B4-BE49-F238E27FC236}">
                <a16:creationId xmlns:a16="http://schemas.microsoft.com/office/drawing/2014/main" id="{6ACA482F-BAA9-7865-DCA3-3DBD3655DB56}"/>
              </a:ext>
            </a:extLst>
          </p:cNvPr>
          <p:cNvCxnSpPr>
            <a:cxnSpLocks/>
            <a:stCxn id="3" idx="2"/>
          </p:cNvCxnSpPr>
          <p:nvPr/>
        </p:nvCxnSpPr>
        <p:spPr>
          <a:xfrm>
            <a:off x="2578100" y="3760324"/>
            <a:ext cx="0" cy="23495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C509E34-2E39-1D9A-B632-C907E4FE2268}"/>
                  </a:ext>
                </a:extLst>
              </p:cNvPr>
              <p:cNvSpPr txBox="1"/>
              <p:nvPr/>
            </p:nvSpPr>
            <p:spPr>
              <a:xfrm>
                <a:off x="2352675" y="3452547"/>
                <a:ext cx="45085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rgbClr val="00B050"/>
                          </a:solidFill>
                          <a:latin typeface="Cambria Math" panose="02040503050406030204" pitchFamily="18" charset="0"/>
                        </a:rPr>
                        <m:t>3</m:t>
                      </m:r>
                    </m:oMath>
                  </m:oMathPara>
                </a14:m>
                <a:endParaRPr lang="en-US" dirty="0">
                  <a:solidFill>
                    <a:srgbClr val="00B050"/>
                  </a:solidFill>
                </a:endParaRPr>
              </a:p>
            </p:txBody>
          </p:sp>
        </mc:Choice>
        <mc:Fallback xmlns="">
          <p:sp>
            <p:nvSpPr>
              <p:cNvPr id="3" name="TextBox 2">
                <a:extLst>
                  <a:ext uri="{FF2B5EF4-FFF2-40B4-BE49-F238E27FC236}">
                    <a16:creationId xmlns:a16="http://schemas.microsoft.com/office/drawing/2014/main" id="{EC509E34-2E39-1D9A-B632-C907E4FE2268}"/>
                  </a:ext>
                </a:extLst>
              </p:cNvPr>
              <p:cNvSpPr txBox="1">
                <a:spLocks noRot="1" noChangeAspect="1" noMove="1" noResize="1" noEditPoints="1" noAdjustHandles="1" noChangeArrowheads="1" noChangeShapeType="1" noTextEdit="1"/>
              </p:cNvSpPr>
              <p:nvPr/>
            </p:nvSpPr>
            <p:spPr>
              <a:xfrm>
                <a:off x="2352675" y="3452547"/>
                <a:ext cx="450850" cy="307777"/>
              </a:xfrm>
              <a:prstGeom prst="rect">
                <a:avLst/>
              </a:prstGeom>
              <a:blipFill>
                <a:blip r:embed="rId3"/>
                <a:stretch>
                  <a:fillRect/>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2A8C255C-1F70-9911-5C07-3773AB8451A2}"/>
              </a:ext>
            </a:extLst>
          </p:cNvPr>
          <p:cNvSpPr txBox="1"/>
          <p:nvPr/>
        </p:nvSpPr>
        <p:spPr>
          <a:xfrm>
            <a:off x="1605191" y="3449852"/>
            <a:ext cx="928459" cy="307777"/>
          </a:xfrm>
          <a:prstGeom prst="rect">
            <a:avLst/>
          </a:prstGeom>
          <a:noFill/>
        </p:spPr>
        <p:txBody>
          <a:bodyPr wrap="none" rtlCol="0">
            <a:spAutoFit/>
          </a:bodyPr>
          <a:lstStyle/>
          <a:p>
            <a:r>
              <a:rPr lang="en-US" dirty="0">
                <a:solidFill>
                  <a:srgbClr val="00B050"/>
                </a:solidFill>
                <a:latin typeface="Calibri" panose="020F0502020204030204" pitchFamily="34" charset="0"/>
                <a:cs typeface="Calibri" panose="020F0502020204030204" pitchFamily="34" charset="0"/>
              </a:rPr>
              <a:t>Exponent:</a:t>
            </a:r>
          </a:p>
        </p:txBody>
      </p:sp>
      <p:cxnSp>
        <p:nvCxnSpPr>
          <p:cNvPr id="5" name="Straight Arrow Connector 4">
            <a:extLst>
              <a:ext uri="{FF2B5EF4-FFF2-40B4-BE49-F238E27FC236}">
                <a16:creationId xmlns:a16="http://schemas.microsoft.com/office/drawing/2014/main" id="{FD81813D-1E2F-EE79-4A8F-B3FE7331D6EA}"/>
              </a:ext>
            </a:extLst>
          </p:cNvPr>
          <p:cNvCxnSpPr>
            <a:cxnSpLocks/>
            <a:stCxn id="6" idx="2"/>
          </p:cNvCxnSpPr>
          <p:nvPr/>
        </p:nvCxnSpPr>
        <p:spPr>
          <a:xfrm>
            <a:off x="2759075" y="3760324"/>
            <a:ext cx="0" cy="23495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5E6D04D-FFF9-1078-E77C-13E392B61FF8}"/>
                  </a:ext>
                </a:extLst>
              </p:cNvPr>
              <p:cNvSpPr txBox="1"/>
              <p:nvPr/>
            </p:nvSpPr>
            <p:spPr>
              <a:xfrm>
                <a:off x="2533650" y="3452547"/>
                <a:ext cx="45085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B050"/>
                          </a:solidFill>
                          <a:latin typeface="Cambria Math" panose="02040503050406030204" pitchFamily="18" charset="0"/>
                        </a:rPr>
                        <m:t>2</m:t>
                      </m:r>
                    </m:oMath>
                  </m:oMathPara>
                </a14:m>
                <a:endParaRPr lang="en-US" dirty="0">
                  <a:solidFill>
                    <a:srgbClr val="00B050"/>
                  </a:solidFill>
                </a:endParaRPr>
              </a:p>
            </p:txBody>
          </p:sp>
        </mc:Choice>
        <mc:Fallback xmlns="">
          <p:sp>
            <p:nvSpPr>
              <p:cNvPr id="6" name="TextBox 5">
                <a:extLst>
                  <a:ext uri="{FF2B5EF4-FFF2-40B4-BE49-F238E27FC236}">
                    <a16:creationId xmlns:a16="http://schemas.microsoft.com/office/drawing/2014/main" id="{A5E6D04D-FFF9-1078-E77C-13E392B61FF8}"/>
                  </a:ext>
                </a:extLst>
              </p:cNvPr>
              <p:cNvSpPr txBox="1">
                <a:spLocks noRot="1" noChangeAspect="1" noMove="1" noResize="1" noEditPoints="1" noAdjustHandles="1" noChangeArrowheads="1" noChangeShapeType="1" noTextEdit="1"/>
              </p:cNvSpPr>
              <p:nvPr/>
            </p:nvSpPr>
            <p:spPr>
              <a:xfrm>
                <a:off x="2533650" y="3452547"/>
                <a:ext cx="450850" cy="307777"/>
              </a:xfrm>
              <a:prstGeom prst="rect">
                <a:avLst/>
              </a:prstGeom>
              <a:blipFill>
                <a:blip r:embed="rId4"/>
                <a:stretch>
                  <a:fillRect/>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81A3BFA7-75C2-434F-4AF1-374673239986}"/>
              </a:ext>
            </a:extLst>
          </p:cNvPr>
          <p:cNvCxnSpPr>
            <a:cxnSpLocks/>
            <a:stCxn id="8" idx="2"/>
          </p:cNvCxnSpPr>
          <p:nvPr/>
        </p:nvCxnSpPr>
        <p:spPr>
          <a:xfrm>
            <a:off x="2946400" y="3760745"/>
            <a:ext cx="0" cy="23495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A7EC293-4455-E50F-BBA2-E6335CA1C7F3}"/>
                  </a:ext>
                </a:extLst>
              </p:cNvPr>
              <p:cNvSpPr txBox="1"/>
              <p:nvPr/>
            </p:nvSpPr>
            <p:spPr>
              <a:xfrm>
                <a:off x="2720975" y="3452968"/>
                <a:ext cx="45085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B050"/>
                          </a:solidFill>
                          <a:latin typeface="Cambria Math" panose="02040503050406030204" pitchFamily="18" charset="0"/>
                        </a:rPr>
                        <m:t>1</m:t>
                      </m:r>
                    </m:oMath>
                  </m:oMathPara>
                </a14:m>
                <a:endParaRPr lang="en-US" dirty="0">
                  <a:solidFill>
                    <a:srgbClr val="00B050"/>
                  </a:solidFill>
                </a:endParaRPr>
              </a:p>
            </p:txBody>
          </p:sp>
        </mc:Choice>
        <mc:Fallback xmlns="">
          <p:sp>
            <p:nvSpPr>
              <p:cNvPr id="8" name="TextBox 7">
                <a:extLst>
                  <a:ext uri="{FF2B5EF4-FFF2-40B4-BE49-F238E27FC236}">
                    <a16:creationId xmlns:a16="http://schemas.microsoft.com/office/drawing/2014/main" id="{AA7EC293-4455-E50F-BBA2-E6335CA1C7F3}"/>
                  </a:ext>
                </a:extLst>
              </p:cNvPr>
              <p:cNvSpPr txBox="1">
                <a:spLocks noRot="1" noChangeAspect="1" noMove="1" noResize="1" noEditPoints="1" noAdjustHandles="1" noChangeArrowheads="1" noChangeShapeType="1" noTextEdit="1"/>
              </p:cNvSpPr>
              <p:nvPr/>
            </p:nvSpPr>
            <p:spPr>
              <a:xfrm>
                <a:off x="2720975" y="3452968"/>
                <a:ext cx="450850" cy="307777"/>
              </a:xfrm>
              <a:prstGeom prst="rect">
                <a:avLst/>
              </a:prstGeom>
              <a:blipFill>
                <a:blip r:embed="rId5"/>
                <a:stretch>
                  <a:fillRect/>
                </a:stretch>
              </a:blipFill>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1A96F50E-AB95-E38D-4828-249FE86F1E91}"/>
              </a:ext>
            </a:extLst>
          </p:cNvPr>
          <p:cNvCxnSpPr>
            <a:cxnSpLocks/>
            <a:stCxn id="10" idx="2"/>
          </p:cNvCxnSpPr>
          <p:nvPr/>
        </p:nvCxnSpPr>
        <p:spPr>
          <a:xfrm>
            <a:off x="3133724" y="3760324"/>
            <a:ext cx="0" cy="23495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EC278BE-29F1-1C86-FF8E-67516884DED5}"/>
                  </a:ext>
                </a:extLst>
              </p:cNvPr>
              <p:cNvSpPr txBox="1"/>
              <p:nvPr/>
            </p:nvSpPr>
            <p:spPr>
              <a:xfrm>
                <a:off x="2908299" y="3452547"/>
                <a:ext cx="45085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B050"/>
                          </a:solidFill>
                          <a:latin typeface="Cambria Math" panose="02040503050406030204" pitchFamily="18" charset="0"/>
                        </a:rPr>
                        <m:t>0</m:t>
                      </m:r>
                    </m:oMath>
                  </m:oMathPara>
                </a14:m>
                <a:endParaRPr lang="en-US" dirty="0">
                  <a:solidFill>
                    <a:srgbClr val="00B050"/>
                  </a:solidFill>
                </a:endParaRPr>
              </a:p>
            </p:txBody>
          </p:sp>
        </mc:Choice>
        <mc:Fallback xmlns="">
          <p:sp>
            <p:nvSpPr>
              <p:cNvPr id="10" name="TextBox 9">
                <a:extLst>
                  <a:ext uri="{FF2B5EF4-FFF2-40B4-BE49-F238E27FC236}">
                    <a16:creationId xmlns:a16="http://schemas.microsoft.com/office/drawing/2014/main" id="{AEC278BE-29F1-1C86-FF8E-67516884DED5}"/>
                  </a:ext>
                </a:extLst>
              </p:cNvPr>
              <p:cNvSpPr txBox="1">
                <a:spLocks noRot="1" noChangeAspect="1" noMove="1" noResize="1" noEditPoints="1" noAdjustHandles="1" noChangeArrowheads="1" noChangeShapeType="1" noTextEdit="1"/>
              </p:cNvSpPr>
              <p:nvPr/>
            </p:nvSpPr>
            <p:spPr>
              <a:xfrm>
                <a:off x="2908299" y="3452547"/>
                <a:ext cx="450850" cy="307777"/>
              </a:xfrm>
              <a:prstGeom prst="rect">
                <a:avLst/>
              </a:prstGeom>
              <a:blipFill>
                <a:blip r:embed="rId6"/>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0">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0">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0">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0">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8"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8"/>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Benefits of Two’s Complement</a:t>
            </a:r>
            <a:endParaRPr dirty="0"/>
          </a:p>
        </p:txBody>
      </p:sp>
      <p:sp>
        <p:nvSpPr>
          <p:cNvPr id="100" name="Google Shape;100;p8"/>
          <p:cNvSpPr txBox="1">
            <a:spLocks noGrp="1"/>
          </p:cNvSpPr>
          <p:nvPr>
            <p:ph type="body" idx="1"/>
          </p:nvPr>
        </p:nvSpPr>
        <p:spPr>
          <a:xfrm>
            <a:off x="396874" y="1362075"/>
            <a:ext cx="8651331" cy="52809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Only one representation of zero</a:t>
            </a:r>
          </a:p>
          <a:p>
            <a:pPr marL="347472" lvl="0" indent="-347472" algn="l" rtl="0">
              <a:lnSpc>
                <a:spcPct val="110000"/>
              </a:lnSpc>
              <a:spcBef>
                <a:spcPts val="440"/>
              </a:spcBef>
              <a:spcAft>
                <a:spcPts val="0"/>
              </a:spcAft>
              <a:buSzPts val="2080"/>
              <a:buFont typeface="Noto Sans Symbols"/>
              <a:buChar char="❖"/>
            </a:pPr>
            <a:endParaRPr lang="en-US" dirty="0"/>
          </a:p>
          <a:p>
            <a:pPr marL="347472" lvl="0" indent="-347472" algn="l" rtl="0">
              <a:lnSpc>
                <a:spcPct val="110000"/>
              </a:lnSpc>
              <a:spcBef>
                <a:spcPts val="440"/>
              </a:spcBef>
              <a:spcAft>
                <a:spcPts val="0"/>
              </a:spcAft>
              <a:buSzPts val="2080"/>
              <a:buFont typeface="Noto Sans Symbols"/>
              <a:buChar char="❖"/>
            </a:pPr>
            <a:r>
              <a:rPr lang="en-US" dirty="0"/>
              <a:t>Represents more unique numbers compared to sign and magnitude given a fixed width binary number</a:t>
            </a:r>
          </a:p>
          <a:p>
            <a:pPr marL="347472" lvl="0" indent="-347472" algn="l" rtl="0">
              <a:lnSpc>
                <a:spcPct val="110000"/>
              </a:lnSpc>
              <a:spcBef>
                <a:spcPts val="440"/>
              </a:spcBef>
              <a:spcAft>
                <a:spcPts val="0"/>
              </a:spcAft>
              <a:buSzPts val="2080"/>
              <a:buFont typeface="Noto Sans Symbols"/>
              <a:buChar char="❖"/>
            </a:pPr>
            <a:endParaRPr lang="en-US" dirty="0"/>
          </a:p>
          <a:p>
            <a:pPr marL="347472" indent="-347472"/>
            <a:r>
              <a:rPr lang="en-US" dirty="0"/>
              <a:t>Simple negation procedure: Take the bitwise complement and add one (</a:t>
            </a:r>
            <a:r>
              <a:rPr lang="en-US" b="1" dirty="0">
                <a:latin typeface="Cambria Math"/>
                <a:ea typeface="Cambria Math"/>
                <a:cs typeface="Cambria Math"/>
                <a:sym typeface="Cambria Math"/>
              </a:rPr>
              <a:t>–x = ~x + 1</a:t>
            </a:r>
            <a:r>
              <a:rPr lang="en-US" dirty="0"/>
              <a:t>)</a:t>
            </a:r>
          </a:p>
          <a:p>
            <a:pPr marL="640080" lvl="1" indent="-283464" algn="l" rtl="0">
              <a:lnSpc>
                <a:spcPct val="110000"/>
              </a:lnSpc>
              <a:spcBef>
                <a:spcPts val="24"/>
              </a:spcBef>
              <a:spcAft>
                <a:spcPts val="0"/>
              </a:spcAft>
              <a:buSzPts val="2420"/>
              <a:buChar char="▪"/>
            </a:pPr>
            <a:r>
              <a:rPr lang="en-US" dirty="0"/>
              <a:t>Example: To negate </a:t>
            </a:r>
            <a:r>
              <a:rPr lang="en-US" dirty="0">
                <a:latin typeface="Cambria Math"/>
                <a:ea typeface="Cambria Math"/>
                <a:cs typeface="Cambria Math"/>
                <a:sym typeface="Cambria Math"/>
              </a:rPr>
              <a:t>x = 4:</a:t>
            </a:r>
            <a:endParaRPr lang="en-US" dirty="0"/>
          </a:p>
          <a:p>
            <a:pPr marL="640080" lvl="1" indent="-283464" algn="l" rtl="0">
              <a:lnSpc>
                <a:spcPct val="110000"/>
              </a:lnSpc>
              <a:spcBef>
                <a:spcPts val="24"/>
              </a:spcBef>
              <a:spcAft>
                <a:spcPts val="0"/>
              </a:spcAft>
              <a:buSzPts val="2420"/>
              <a:buChar char="▪"/>
            </a:pPr>
            <a:r>
              <a:rPr lang="en-US" dirty="0">
                <a:latin typeface="Cambria Math"/>
                <a:ea typeface="Cambria Math"/>
                <a:cs typeface="Cambria Math"/>
                <a:sym typeface="Cambria Math"/>
              </a:rPr>
              <a:t>~0b0100 + 1 = 0b1011 + 0b1= 0b1100 = –8 + 4 = –4</a:t>
            </a:r>
            <a:endParaRPr lang="en-US" dirty="0"/>
          </a:p>
          <a:p>
            <a:pPr marL="347472" lvl="0" indent="-347472" algn="l" rtl="0">
              <a:lnSpc>
                <a:spcPct val="110000"/>
              </a:lnSpc>
              <a:spcBef>
                <a:spcPts val="440"/>
              </a:spcBef>
              <a:spcAft>
                <a:spcPts val="0"/>
              </a:spcAft>
              <a:buSzPts val="2080"/>
              <a:buFont typeface="Noto Sans Symbols"/>
              <a:buChar char="❖"/>
            </a:pP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101" name="Google Shape;101;p8"/>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16</a:t>
            </a:fld>
            <a:endParaRPr/>
          </a:p>
        </p:txBody>
      </p:sp>
    </p:spTree>
    <p:extLst>
      <p:ext uri="{BB962C8B-B14F-4D97-AF65-F5344CB8AC3E}">
        <p14:creationId xmlns:p14="http://schemas.microsoft.com/office/powerpoint/2010/main" val="82583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0">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0">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35"/>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Four-bit Values in Various Representations</a:t>
            </a:r>
            <a:endParaRPr dirty="0"/>
          </a:p>
        </p:txBody>
      </p:sp>
      <p:sp>
        <p:nvSpPr>
          <p:cNvPr id="108" name="Google Shape;108;p35"/>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17</a:t>
            </a:fld>
            <a:endParaRPr/>
          </a:p>
        </p:txBody>
      </p:sp>
      <p:graphicFrame>
        <p:nvGraphicFramePr>
          <p:cNvPr id="109" name="Google Shape;109;p35" descr="Table showing 4-bit binary representations and their corresponding two's complement values. There are two columns, one showing the binary representation, the other showing the two's complement value" title="4-bit Binary and Two's Complement Table"/>
          <p:cNvGraphicFramePr/>
          <p:nvPr/>
        </p:nvGraphicFramePr>
        <p:xfrm>
          <a:off x="357024" y="1277736"/>
          <a:ext cx="8023925" cy="5359250"/>
        </p:xfrm>
        <a:graphic>
          <a:graphicData uri="http://schemas.openxmlformats.org/drawingml/2006/table">
            <a:tbl>
              <a:tblPr>
                <a:noFill/>
              </a:tblPr>
              <a:tblGrid>
                <a:gridCol w="1501175">
                  <a:extLst>
                    <a:ext uri="{9D8B030D-6E8A-4147-A177-3AD203B41FA5}">
                      <a16:colId xmlns:a16="http://schemas.microsoft.com/office/drawing/2014/main" val="20000"/>
                    </a:ext>
                  </a:extLst>
                </a:gridCol>
                <a:gridCol w="2174250">
                  <a:extLst>
                    <a:ext uri="{9D8B030D-6E8A-4147-A177-3AD203B41FA5}">
                      <a16:colId xmlns:a16="http://schemas.microsoft.com/office/drawing/2014/main" val="20001"/>
                    </a:ext>
                  </a:extLst>
                </a:gridCol>
                <a:gridCol w="2174250">
                  <a:extLst>
                    <a:ext uri="{9D8B030D-6E8A-4147-A177-3AD203B41FA5}">
                      <a16:colId xmlns:a16="http://schemas.microsoft.com/office/drawing/2014/main" val="20002"/>
                    </a:ext>
                  </a:extLst>
                </a:gridCol>
                <a:gridCol w="2174250">
                  <a:extLst>
                    <a:ext uri="{9D8B030D-6E8A-4147-A177-3AD203B41FA5}">
                      <a16:colId xmlns:a16="http://schemas.microsoft.com/office/drawing/2014/main" val="20003"/>
                    </a:ext>
                  </a:extLst>
                </a:gridCol>
              </a:tblGrid>
              <a:tr h="315250">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dirty="0">
                          <a:latin typeface="Cambria Math"/>
                          <a:ea typeface="Cambria Math"/>
                          <a:cs typeface="Cambria Math"/>
                          <a:sym typeface="Cambria Math"/>
                        </a:rPr>
                        <a:t>Binary Value</a:t>
                      </a:r>
                      <a:endParaRPr sz="1800" b="1" u="none" strike="noStrike" cap="none" dirty="0">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latin typeface="Cambria Math"/>
                          <a:ea typeface="Cambria Math"/>
                          <a:cs typeface="Cambria Math"/>
                          <a:sym typeface="Cambria Math"/>
                        </a:rPr>
                        <a:t>Unsigned Binary</a:t>
                      </a:r>
                      <a:endParaRPr sz="1800" b="1"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latin typeface="Cambria Math"/>
                          <a:ea typeface="Cambria Math"/>
                          <a:cs typeface="Cambria Math"/>
                          <a:sym typeface="Cambria Math"/>
                        </a:rPr>
                        <a:t>Signed Binary</a:t>
                      </a:r>
                      <a:endParaRPr sz="1800" b="1"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latin typeface="Cambria Math"/>
                          <a:ea typeface="Cambria Math"/>
                          <a:cs typeface="Cambria Math"/>
                          <a:sym typeface="Cambria Math"/>
                        </a:rPr>
                        <a:t>Two’s Complement</a:t>
                      </a:r>
                      <a:endParaRPr sz="1800" b="1"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1525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mbria Math"/>
                          <a:ea typeface="Cambria Math"/>
                          <a:cs typeface="Cambria Math"/>
                          <a:sym typeface="Cambria Math"/>
                        </a:rPr>
                        <a:t>0b0000</a:t>
                      </a:r>
                      <a:endParaRPr sz="1800" u="none" strike="noStrike" cap="none" dirty="0">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0</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0</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0</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1525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0b0001</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mbria Math"/>
                          <a:ea typeface="Cambria Math"/>
                          <a:cs typeface="Cambria Math"/>
                          <a:sym typeface="Cambria Math"/>
                        </a:rPr>
                        <a:t>1</a:t>
                      </a:r>
                      <a:endParaRPr sz="1800" u="none" strike="noStrike" cap="none" dirty="0">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1</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1</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1525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0b0010</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mbria Math"/>
                          <a:ea typeface="Cambria Math"/>
                          <a:cs typeface="Cambria Math"/>
                          <a:sym typeface="Cambria Math"/>
                        </a:rPr>
                        <a:t>2</a:t>
                      </a:r>
                      <a:endParaRPr sz="1800" u="none" strike="noStrike" cap="none" dirty="0">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2</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2</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1525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0b0011</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mbria Math"/>
                          <a:ea typeface="Cambria Math"/>
                          <a:cs typeface="Cambria Math"/>
                          <a:sym typeface="Cambria Math"/>
                        </a:rPr>
                        <a:t>3</a:t>
                      </a:r>
                      <a:endParaRPr sz="1800" u="none" strike="noStrike" cap="none" dirty="0">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3</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3</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1525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0b0100</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4</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mbria Math"/>
                          <a:ea typeface="Cambria Math"/>
                          <a:cs typeface="Cambria Math"/>
                          <a:sym typeface="Cambria Math"/>
                        </a:rPr>
                        <a:t>4</a:t>
                      </a:r>
                      <a:endParaRPr sz="1800" u="none" strike="noStrike" cap="none" dirty="0">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4</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1525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0b0101</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5</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mbria Math"/>
                          <a:ea typeface="Cambria Math"/>
                          <a:cs typeface="Cambria Math"/>
                          <a:sym typeface="Cambria Math"/>
                        </a:rPr>
                        <a:t>5</a:t>
                      </a:r>
                      <a:endParaRPr sz="1800" u="none" strike="noStrike" cap="none" dirty="0">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5</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31525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0b0110</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6</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6</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6</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31525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0b0111</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7</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mbria Math"/>
                          <a:ea typeface="Cambria Math"/>
                          <a:cs typeface="Cambria Math"/>
                          <a:sym typeface="Cambria Math"/>
                        </a:rPr>
                        <a:t>7</a:t>
                      </a:r>
                      <a:endParaRPr sz="1800" u="none" strike="noStrike" cap="none" dirty="0">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mbria Math"/>
                          <a:ea typeface="Cambria Math"/>
                          <a:cs typeface="Cambria Math"/>
                          <a:sym typeface="Cambria Math"/>
                        </a:rPr>
                        <a:t>7</a:t>
                      </a:r>
                      <a:endParaRPr sz="1800" u="none" strike="noStrike" cap="none" dirty="0">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31525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0b1000</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8</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-0</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mbria Math"/>
                          <a:ea typeface="Cambria Math"/>
                          <a:cs typeface="Cambria Math"/>
                          <a:sym typeface="Cambria Math"/>
                        </a:rPr>
                        <a:t>-8</a:t>
                      </a:r>
                      <a:endParaRPr sz="1800" u="none" strike="noStrike" cap="none" dirty="0">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r h="31525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0b1001</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9</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-1</a:t>
                      </a:r>
                      <a:endParaRPr sz="1400" u="none" strike="noStrike" cap="none"/>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mbria Math"/>
                          <a:ea typeface="Cambria Math"/>
                          <a:cs typeface="Cambria Math"/>
                          <a:sym typeface="Cambria Math"/>
                        </a:rPr>
                        <a:t>-7</a:t>
                      </a:r>
                      <a:endParaRPr sz="1800" u="none" strike="noStrike" cap="none" dirty="0">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0"/>
                  </a:ext>
                </a:extLst>
              </a:tr>
              <a:tr h="31525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mbria Math"/>
                          <a:ea typeface="Cambria Math"/>
                          <a:cs typeface="Cambria Math"/>
                          <a:sym typeface="Cambria Math"/>
                        </a:rPr>
                        <a:t>0b1010</a:t>
                      </a:r>
                      <a:endParaRPr sz="1800" u="none" strike="noStrike" cap="none" dirty="0">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10</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-2</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mbria Math"/>
                          <a:ea typeface="Cambria Math"/>
                          <a:cs typeface="Cambria Math"/>
                          <a:sym typeface="Cambria Math"/>
                        </a:rPr>
                        <a:t>-6</a:t>
                      </a:r>
                      <a:endParaRPr sz="1800" u="none" strike="noStrike" cap="none" dirty="0">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1"/>
                  </a:ext>
                </a:extLst>
              </a:tr>
              <a:tr h="31525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0b1011</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11</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-3</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mbria Math"/>
                          <a:ea typeface="Cambria Math"/>
                          <a:cs typeface="Cambria Math"/>
                          <a:sym typeface="Cambria Math"/>
                        </a:rPr>
                        <a:t>-5</a:t>
                      </a:r>
                      <a:endParaRPr sz="1800" u="none" strike="noStrike" cap="none" dirty="0">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2"/>
                  </a:ext>
                </a:extLst>
              </a:tr>
              <a:tr h="31525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0b1100</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12</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-4</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mbria Math"/>
                          <a:ea typeface="Cambria Math"/>
                          <a:cs typeface="Cambria Math"/>
                          <a:sym typeface="Cambria Math"/>
                        </a:rPr>
                        <a:t>-4</a:t>
                      </a:r>
                      <a:endParaRPr sz="1800" u="none" strike="noStrike" cap="none" dirty="0">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3"/>
                  </a:ext>
                </a:extLst>
              </a:tr>
              <a:tr h="31525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0b1101</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13</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-5</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mbria Math"/>
                          <a:ea typeface="Cambria Math"/>
                          <a:cs typeface="Cambria Math"/>
                          <a:sym typeface="Cambria Math"/>
                        </a:rPr>
                        <a:t>-3</a:t>
                      </a:r>
                      <a:endParaRPr sz="1800" u="none" strike="noStrike" cap="none" dirty="0">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4"/>
                  </a:ext>
                </a:extLst>
              </a:tr>
              <a:tr h="31525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0b1110</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14</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-6</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mbria Math"/>
                          <a:ea typeface="Cambria Math"/>
                          <a:cs typeface="Cambria Math"/>
                          <a:sym typeface="Cambria Math"/>
                        </a:rPr>
                        <a:t>-2</a:t>
                      </a:r>
                      <a:endParaRPr sz="1800" u="none" strike="noStrike" cap="none" dirty="0">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5"/>
                  </a:ext>
                </a:extLst>
              </a:tr>
              <a:tr h="31525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0b1111</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15</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-7</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mbria Math"/>
                          <a:ea typeface="Cambria Math"/>
                          <a:cs typeface="Cambria Math"/>
                          <a:sym typeface="Cambria Math"/>
                        </a:rPr>
                        <a:t>-1</a:t>
                      </a:r>
                      <a:endParaRPr sz="1800" u="none" strike="noStrike" cap="none" dirty="0">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6"/>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9"/>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Two’s Complement Addition</a:t>
            </a:r>
            <a:endParaRPr/>
          </a:p>
        </p:txBody>
      </p:sp>
      <p:sp>
        <p:nvSpPr>
          <p:cNvPr id="115" name="Google Shape;115;p9"/>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The process for adding binary in Two’s Complement is the same as that of unsigned binary</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Hardware performs the exact same calculations</a:t>
            </a:r>
            <a:endParaRPr dirty="0"/>
          </a:p>
          <a:p>
            <a:pPr marL="640080" lvl="1" indent="-283464" algn="l" rtl="0">
              <a:spcBef>
                <a:spcPts val="24"/>
              </a:spcBef>
              <a:spcAft>
                <a:spcPts val="0"/>
              </a:spcAft>
              <a:buClr>
                <a:schemeClr val="hlink"/>
              </a:buClr>
              <a:buSzPts val="2420"/>
              <a:buChar char="▪"/>
            </a:pPr>
            <a:r>
              <a:rPr lang="en-US" dirty="0"/>
              <a:t>It doesn’t need to know the sign of the values, it performs the same calculation</a:t>
            </a:r>
            <a:endParaRPr dirty="0"/>
          </a:p>
          <a:p>
            <a:pPr marL="640080" lvl="1" indent="-283464" algn="l" rtl="0">
              <a:lnSpc>
                <a:spcPct val="110000"/>
              </a:lnSpc>
              <a:spcBef>
                <a:spcPts val="24"/>
              </a:spcBef>
              <a:spcAft>
                <a:spcPts val="0"/>
              </a:spcAft>
              <a:buSzPts val="2420"/>
              <a:buChar char="▪"/>
            </a:pPr>
            <a:r>
              <a:rPr lang="en-US" dirty="0"/>
              <a:t>The only difference is representation of sum</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Example: </a:t>
            </a:r>
            <a:r>
              <a:rPr lang="en-US" dirty="0">
                <a:latin typeface="Cambria Math"/>
                <a:ea typeface="Cambria Math"/>
                <a:cs typeface="Cambria Math"/>
                <a:sym typeface="Cambria Math"/>
              </a:rPr>
              <a:t>0b1001 + 0b0010</a:t>
            </a:r>
            <a:endParaRPr dirty="0"/>
          </a:p>
          <a:p>
            <a:pPr marL="640080" lvl="1" indent="-283464" algn="l" rtl="0">
              <a:lnSpc>
                <a:spcPct val="110000"/>
              </a:lnSpc>
              <a:spcBef>
                <a:spcPts val="24"/>
              </a:spcBef>
              <a:spcAft>
                <a:spcPts val="0"/>
              </a:spcAft>
              <a:buSzPts val="2420"/>
              <a:buChar char="▪"/>
            </a:pPr>
            <a:r>
              <a:rPr lang="en-US" dirty="0"/>
              <a:t>Unsigned interpretation:</a:t>
            </a:r>
          </a:p>
          <a:p>
            <a:pPr marL="640080" lvl="1" indent="-283464" algn="l" rtl="0">
              <a:lnSpc>
                <a:spcPct val="110000"/>
              </a:lnSpc>
              <a:spcBef>
                <a:spcPts val="24"/>
              </a:spcBef>
              <a:spcAft>
                <a:spcPts val="0"/>
              </a:spcAft>
              <a:buSzPts val="2420"/>
              <a:buChar char="▪"/>
            </a:pPr>
            <a:r>
              <a:rPr lang="en-US" dirty="0"/>
              <a:t>Signed interpretation:</a:t>
            </a:r>
            <a:endParaRPr dirty="0"/>
          </a:p>
          <a:p>
            <a:pPr marL="640080" lvl="1" indent="-283464" algn="l" rtl="0">
              <a:lnSpc>
                <a:spcPct val="110000"/>
              </a:lnSpc>
              <a:spcBef>
                <a:spcPts val="24"/>
              </a:spcBef>
              <a:spcAft>
                <a:spcPts val="0"/>
              </a:spcAft>
              <a:buSzPts val="2420"/>
              <a:buChar char="▪"/>
            </a:pPr>
            <a:r>
              <a:rPr lang="en-US" dirty="0"/>
              <a:t>Two’s Complement interpretation:</a:t>
            </a:r>
            <a:endParaRPr dirty="0"/>
          </a:p>
        </p:txBody>
      </p:sp>
      <p:sp>
        <p:nvSpPr>
          <p:cNvPr id="116" name="Google Shape;116;p9"/>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18</a:t>
            </a:fld>
            <a:endParaRPr/>
          </a:p>
        </p:txBody>
      </p:sp>
      <p:graphicFrame>
        <p:nvGraphicFramePr>
          <p:cNvPr id="117" name="Google Shape;117;p9"/>
          <p:cNvGraphicFramePr/>
          <p:nvPr/>
        </p:nvGraphicFramePr>
        <p:xfrm>
          <a:off x="6477892" y="3952082"/>
          <a:ext cx="2464625" cy="1950600"/>
        </p:xfrm>
        <a:graphic>
          <a:graphicData uri="http://schemas.openxmlformats.org/drawingml/2006/table">
            <a:tbl>
              <a:tblPr>
                <a:noFill/>
              </a:tblPr>
              <a:tblGrid>
                <a:gridCol w="912625">
                  <a:extLst>
                    <a:ext uri="{9D8B030D-6E8A-4147-A177-3AD203B41FA5}">
                      <a16:colId xmlns:a16="http://schemas.microsoft.com/office/drawing/2014/main" val="20000"/>
                    </a:ext>
                  </a:extLst>
                </a:gridCol>
                <a:gridCol w="388000">
                  <a:extLst>
                    <a:ext uri="{9D8B030D-6E8A-4147-A177-3AD203B41FA5}">
                      <a16:colId xmlns:a16="http://schemas.microsoft.com/office/drawing/2014/main" val="20001"/>
                    </a:ext>
                  </a:extLst>
                </a:gridCol>
                <a:gridCol w="388000">
                  <a:extLst>
                    <a:ext uri="{9D8B030D-6E8A-4147-A177-3AD203B41FA5}">
                      <a16:colId xmlns:a16="http://schemas.microsoft.com/office/drawing/2014/main" val="20002"/>
                    </a:ext>
                  </a:extLst>
                </a:gridCol>
                <a:gridCol w="388000">
                  <a:extLst>
                    <a:ext uri="{9D8B030D-6E8A-4147-A177-3AD203B41FA5}">
                      <a16:colId xmlns:a16="http://schemas.microsoft.com/office/drawing/2014/main" val="20003"/>
                    </a:ext>
                  </a:extLst>
                </a:gridCol>
                <a:gridCol w="388000">
                  <a:extLst>
                    <a:ext uri="{9D8B030D-6E8A-4147-A177-3AD203B41FA5}">
                      <a16:colId xmlns:a16="http://schemas.microsoft.com/office/drawing/2014/main" val="20004"/>
                    </a:ext>
                  </a:extLst>
                </a:gridCol>
              </a:tblGrid>
              <a:tr h="427950">
                <a:tc>
                  <a:txBody>
                    <a:bodyPr/>
                    <a:lstStyle/>
                    <a:p>
                      <a:pPr marL="0" marR="0" lvl="0" indent="0" algn="ctr" rtl="0">
                        <a:lnSpc>
                          <a:spcPct val="100000"/>
                        </a:lnSpc>
                        <a:spcBef>
                          <a:spcPts val="0"/>
                        </a:spcBef>
                        <a:spcAft>
                          <a:spcPts val="0"/>
                        </a:spcAft>
                        <a:buClr>
                          <a:srgbClr val="000000"/>
                        </a:buClr>
                        <a:buSzPts val="2600"/>
                        <a:buFont typeface="Arial"/>
                        <a:buNone/>
                      </a:pPr>
                      <a:r>
                        <a:rPr lang="en-US" sz="2000" u="none" strike="noStrike" cap="none">
                          <a:latin typeface="Cambria Math"/>
                          <a:ea typeface="Cambria Math"/>
                          <a:cs typeface="Cambria Math"/>
                          <a:sym typeface="Cambria Math"/>
                        </a:rPr>
                        <a:t>carry</a:t>
                      </a:r>
                      <a:endParaRPr sz="2000" u="none" strike="noStrike" cap="none">
                        <a:latin typeface="Cambria Math"/>
                        <a:ea typeface="Cambria Math"/>
                        <a:cs typeface="Cambria Math"/>
                        <a:sym typeface="Cambria Math"/>
                      </a:endParaRPr>
                    </a:p>
                  </a:txBody>
                  <a:tcPr marL="91425" marR="91425" marT="91425" marB="91425" anchor="ctr">
                    <a:lnL w="9525" cap="flat" cmpd="sng">
                      <a:solidFill>
                        <a:srgbClr val="9E9E9E">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2700" cap="flat" cmpd="sng">
                      <a:solidFill>
                        <a:schemeClr val="dk1"/>
                      </a:solidFill>
                      <a:prstDash val="lgDash"/>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endParaRPr sz="2000" u="none" strike="noStrike" cap="none">
                        <a:latin typeface="Cambria Math"/>
                        <a:ea typeface="Cambria Math"/>
                        <a:cs typeface="Cambria Math"/>
                        <a:sym typeface="Cambria Math"/>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2700" cap="flat" cmpd="sng">
                      <a:solidFill>
                        <a:schemeClr val="dk1"/>
                      </a:solidFill>
                      <a:prstDash val="lgDash"/>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endParaRPr sz="2000" u="none" strike="noStrike" cap="none">
                        <a:latin typeface="Cambria Math"/>
                        <a:ea typeface="Cambria Math"/>
                        <a:cs typeface="Cambria Math"/>
                        <a:sym typeface="Cambria Math"/>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2700" cap="flat" cmpd="sng">
                      <a:solidFill>
                        <a:schemeClr val="dk1"/>
                      </a:solidFill>
                      <a:prstDash val="lgDash"/>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endParaRPr sz="2000" u="none" strike="noStrike" cap="none">
                        <a:latin typeface="Cambria Math"/>
                        <a:ea typeface="Cambria Math"/>
                        <a:cs typeface="Cambria Math"/>
                        <a:sym typeface="Cambria Math"/>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2700" cap="flat" cmpd="sng">
                      <a:solidFill>
                        <a:schemeClr val="dk1"/>
                      </a:solidFill>
                      <a:prstDash val="lgDash"/>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endParaRPr sz="2000" u="none" strike="noStrike" cap="none">
                        <a:latin typeface="Cambria Math"/>
                        <a:ea typeface="Cambria Math"/>
                        <a:cs typeface="Cambria Math"/>
                        <a:sym typeface="Cambria Math"/>
                      </a:endParaRPr>
                    </a:p>
                  </a:txBody>
                  <a:tcPr marL="91425" marR="91425" marT="91425" marB="91425"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2700" cap="flat" cmpd="sng">
                      <a:solidFill>
                        <a:schemeClr val="dk1"/>
                      </a:solidFill>
                      <a:prstDash val="lgDash"/>
                      <a:round/>
                      <a:headEnd type="none" w="sm" len="sm"/>
                      <a:tailEnd type="none" w="sm" len="sm"/>
                    </a:lnB>
                  </a:tcPr>
                </a:tc>
                <a:extLst>
                  <a:ext uri="{0D108BD9-81ED-4DB2-BD59-A6C34878D82A}">
                    <a16:rowId xmlns:a16="http://schemas.microsoft.com/office/drawing/2014/main" val="10000"/>
                  </a:ext>
                </a:extLst>
              </a:tr>
              <a:tr h="427950">
                <a:tc>
                  <a:txBody>
                    <a:bodyPr/>
                    <a:lstStyle/>
                    <a:p>
                      <a:pPr marL="0" marR="0" lvl="0" indent="0" algn="ctr" rtl="0">
                        <a:lnSpc>
                          <a:spcPct val="100000"/>
                        </a:lnSpc>
                        <a:spcBef>
                          <a:spcPts val="0"/>
                        </a:spcBef>
                        <a:spcAft>
                          <a:spcPts val="0"/>
                        </a:spcAft>
                        <a:buClr>
                          <a:srgbClr val="000000"/>
                        </a:buClr>
                        <a:buSzPts val="2600"/>
                        <a:buFont typeface="Arial"/>
                        <a:buNone/>
                      </a:pPr>
                      <a:r>
                        <a:rPr lang="en-US" sz="2000" u="none" strike="noStrike" cap="none">
                          <a:latin typeface="Cambria Math"/>
                          <a:ea typeface="Cambria Math"/>
                          <a:cs typeface="Cambria Math"/>
                          <a:sym typeface="Cambria Math"/>
                        </a:rPr>
                        <a:t>a</a:t>
                      </a:r>
                      <a:endParaRPr sz="2000" u="none" strike="noStrike" cap="none">
                        <a:latin typeface="Cambria Math"/>
                        <a:ea typeface="Cambria Math"/>
                        <a:cs typeface="Cambria Math"/>
                        <a:sym typeface="Cambria Math"/>
                      </a:endParaRPr>
                    </a:p>
                  </a:txBody>
                  <a:tcPr marL="91425" marR="91425" marT="91425" marB="91425" anchor="ctr">
                    <a:lnL w="9525" cap="flat" cmpd="sng">
                      <a:solidFill>
                        <a:srgbClr val="9E9E9E">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lgDash"/>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r>
                        <a:rPr lang="en-US" sz="2000" u="none" strike="noStrike" cap="none">
                          <a:latin typeface="Cambria Math"/>
                          <a:ea typeface="Cambria Math"/>
                          <a:cs typeface="Cambria Math"/>
                          <a:sym typeface="Cambria Math"/>
                        </a:rPr>
                        <a:t>1</a:t>
                      </a:r>
                      <a:endParaRPr sz="2000" u="none" strike="noStrike" cap="none">
                        <a:latin typeface="Cambria Math"/>
                        <a:ea typeface="Cambria Math"/>
                        <a:cs typeface="Cambria Math"/>
                        <a:sym typeface="Cambria Math"/>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lgDash"/>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r>
                        <a:rPr lang="en-US" sz="2000" u="none" strike="noStrike" cap="none">
                          <a:latin typeface="Cambria Math"/>
                          <a:ea typeface="Cambria Math"/>
                          <a:cs typeface="Cambria Math"/>
                          <a:sym typeface="Cambria Math"/>
                        </a:rPr>
                        <a:t>0</a:t>
                      </a:r>
                      <a:endParaRPr sz="2000" u="none" strike="noStrike" cap="none">
                        <a:latin typeface="Cambria Math"/>
                        <a:ea typeface="Cambria Math"/>
                        <a:cs typeface="Cambria Math"/>
                        <a:sym typeface="Cambria Math"/>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lgDash"/>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r>
                        <a:rPr lang="en-US" sz="2000" u="none" strike="noStrike" cap="none">
                          <a:latin typeface="Cambria Math"/>
                          <a:ea typeface="Cambria Math"/>
                          <a:cs typeface="Cambria Math"/>
                          <a:sym typeface="Cambria Math"/>
                        </a:rPr>
                        <a:t>0</a:t>
                      </a:r>
                      <a:endParaRPr sz="2000" u="none" strike="noStrike" cap="none">
                        <a:latin typeface="Cambria Math"/>
                        <a:ea typeface="Cambria Math"/>
                        <a:cs typeface="Cambria Math"/>
                        <a:sym typeface="Cambria Math"/>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lgDash"/>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r>
                        <a:rPr lang="en-US" sz="2000" u="none" strike="noStrike" cap="none">
                          <a:latin typeface="Cambria Math"/>
                          <a:ea typeface="Cambria Math"/>
                          <a:cs typeface="Cambria Math"/>
                          <a:sym typeface="Cambria Math"/>
                        </a:rPr>
                        <a:t>1</a:t>
                      </a:r>
                      <a:endParaRPr sz="2000" u="none" strike="noStrike" cap="none">
                        <a:latin typeface="Cambria Math"/>
                        <a:ea typeface="Cambria Math"/>
                        <a:cs typeface="Cambria Math"/>
                        <a:sym typeface="Cambria Math"/>
                      </a:endParaRPr>
                    </a:p>
                  </a:txBody>
                  <a:tcPr marL="91425" marR="91425" marT="91425" marB="91425"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lgDash"/>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27950">
                <a:tc>
                  <a:txBody>
                    <a:bodyPr/>
                    <a:lstStyle/>
                    <a:p>
                      <a:pPr marL="0" marR="0" lvl="0" indent="0" algn="ctr" rtl="0">
                        <a:lnSpc>
                          <a:spcPct val="100000"/>
                        </a:lnSpc>
                        <a:spcBef>
                          <a:spcPts val="0"/>
                        </a:spcBef>
                        <a:spcAft>
                          <a:spcPts val="0"/>
                        </a:spcAft>
                        <a:buClr>
                          <a:srgbClr val="000000"/>
                        </a:buClr>
                        <a:buSzPts val="2600"/>
                        <a:buFont typeface="Arial"/>
                        <a:buNone/>
                      </a:pPr>
                      <a:r>
                        <a:rPr lang="en-US" sz="2000" u="none" strike="noStrike" cap="none">
                          <a:latin typeface="Cambria Math"/>
                          <a:ea typeface="Cambria Math"/>
                          <a:cs typeface="Cambria Math"/>
                          <a:sym typeface="Cambria Math"/>
                        </a:rPr>
                        <a:t>b</a:t>
                      </a:r>
                      <a:endParaRPr sz="2000" u="none" strike="noStrike" cap="none">
                        <a:latin typeface="Cambria Math"/>
                        <a:ea typeface="Cambria Math"/>
                        <a:cs typeface="Cambria Math"/>
                        <a:sym typeface="Cambria Math"/>
                      </a:endParaRPr>
                    </a:p>
                  </a:txBody>
                  <a:tcPr marL="91425" marR="91425" marT="91425" marB="91425" anchor="ctr">
                    <a:lnL w="9525" cap="flat" cmpd="sng">
                      <a:solidFill>
                        <a:srgbClr val="9E9E9E">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r>
                        <a:rPr lang="en-US" sz="2000" u="none" strike="noStrike" cap="none">
                          <a:latin typeface="Cambria Math"/>
                          <a:ea typeface="Cambria Math"/>
                          <a:cs typeface="Cambria Math"/>
                          <a:sym typeface="Cambria Math"/>
                        </a:rPr>
                        <a:t>0</a:t>
                      </a:r>
                      <a:endParaRPr sz="2000" u="none" strike="noStrike" cap="none">
                        <a:latin typeface="Cambria Math"/>
                        <a:ea typeface="Cambria Math"/>
                        <a:cs typeface="Cambria Math"/>
                        <a:sym typeface="Cambria Math"/>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r>
                        <a:rPr lang="en-US" sz="2000" u="none" strike="noStrike" cap="none">
                          <a:latin typeface="Cambria Math"/>
                          <a:ea typeface="Cambria Math"/>
                          <a:cs typeface="Cambria Math"/>
                          <a:sym typeface="Cambria Math"/>
                        </a:rPr>
                        <a:t>0</a:t>
                      </a:r>
                      <a:endParaRPr sz="2000" u="none" strike="noStrike" cap="none">
                        <a:latin typeface="Cambria Math"/>
                        <a:ea typeface="Cambria Math"/>
                        <a:cs typeface="Cambria Math"/>
                        <a:sym typeface="Cambria Math"/>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r>
                        <a:rPr lang="en-US" sz="2000" u="none" strike="noStrike" cap="none">
                          <a:latin typeface="Cambria Math"/>
                          <a:ea typeface="Cambria Math"/>
                          <a:cs typeface="Cambria Math"/>
                          <a:sym typeface="Cambria Math"/>
                        </a:rPr>
                        <a:t>1</a:t>
                      </a:r>
                      <a:endParaRPr sz="2000" u="none" strike="noStrike" cap="none">
                        <a:latin typeface="Cambria Math"/>
                        <a:ea typeface="Cambria Math"/>
                        <a:cs typeface="Cambria Math"/>
                        <a:sym typeface="Cambria Math"/>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r>
                        <a:rPr lang="en-US" sz="2000" u="none" strike="noStrike" cap="none">
                          <a:latin typeface="Cambria Math"/>
                          <a:ea typeface="Cambria Math"/>
                          <a:cs typeface="Cambria Math"/>
                          <a:sym typeface="Cambria Math"/>
                        </a:rPr>
                        <a:t>0</a:t>
                      </a:r>
                      <a:endParaRPr sz="2000" u="none" strike="noStrike" cap="none">
                        <a:latin typeface="Cambria Math"/>
                        <a:ea typeface="Cambria Math"/>
                        <a:cs typeface="Cambria Math"/>
                        <a:sym typeface="Cambria Math"/>
                      </a:endParaRPr>
                    </a:p>
                  </a:txBody>
                  <a:tcPr marL="91425" marR="91425" marT="91425" marB="91425"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23800">
                <a:tc>
                  <a:txBody>
                    <a:bodyPr/>
                    <a:lstStyle/>
                    <a:p>
                      <a:pPr marL="0" marR="0" lvl="0" indent="0" algn="ctr" rtl="0">
                        <a:lnSpc>
                          <a:spcPct val="100000"/>
                        </a:lnSpc>
                        <a:spcBef>
                          <a:spcPts val="0"/>
                        </a:spcBef>
                        <a:spcAft>
                          <a:spcPts val="0"/>
                        </a:spcAft>
                        <a:buClr>
                          <a:srgbClr val="000000"/>
                        </a:buClr>
                        <a:buSzPts val="2600"/>
                        <a:buFont typeface="Arial"/>
                        <a:buNone/>
                      </a:pPr>
                      <a:r>
                        <a:rPr lang="en-US" sz="2000" u="none" strike="noStrike" cap="none">
                          <a:latin typeface="Cambria Math"/>
                          <a:ea typeface="Cambria Math"/>
                          <a:cs typeface="Cambria Math"/>
                          <a:sym typeface="Cambria Math"/>
                        </a:rPr>
                        <a:t>sum</a:t>
                      </a:r>
                      <a:endParaRPr sz="2000" u="none" strike="noStrike" cap="none">
                        <a:latin typeface="Cambria Math"/>
                        <a:ea typeface="Cambria Math"/>
                        <a:cs typeface="Cambria Math"/>
                        <a:sym typeface="Cambria Math"/>
                      </a:endParaRPr>
                    </a:p>
                  </a:txBody>
                  <a:tcPr marL="91425" marR="91425" marT="91425" marB="91425" anchor="ctr">
                    <a:lnL w="9525" cap="flat" cmpd="sng">
                      <a:solidFill>
                        <a:srgbClr val="9E9E9E">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endParaRPr sz="2000" u="none" strike="noStrike" cap="none">
                        <a:latin typeface="Cambria Math"/>
                        <a:ea typeface="Cambria Math"/>
                        <a:cs typeface="Cambria Math"/>
                        <a:sym typeface="Cambria Math"/>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endParaRPr sz="2000" u="none" strike="noStrike" cap="none">
                        <a:latin typeface="Cambria Math"/>
                        <a:ea typeface="Cambria Math"/>
                        <a:cs typeface="Cambria Math"/>
                        <a:sym typeface="Cambria Math"/>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endParaRPr sz="2000" u="none" strike="noStrike" cap="none">
                        <a:latin typeface="Cambria Math"/>
                        <a:ea typeface="Cambria Math"/>
                        <a:cs typeface="Cambria Math"/>
                        <a:sym typeface="Cambria Math"/>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endParaRPr sz="2000" u="none" strike="noStrike" cap="none" dirty="0">
                        <a:latin typeface="Cambria Math"/>
                        <a:ea typeface="Cambria Math"/>
                        <a:cs typeface="Cambria Math"/>
                        <a:sym typeface="Cambria Math"/>
                      </a:endParaRPr>
                    </a:p>
                  </a:txBody>
                  <a:tcPr marL="91425" marR="91425" marT="91425" marB="91425"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5">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5">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5">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0"/>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Two’s Complement Addition</a:t>
            </a:r>
            <a:endParaRPr/>
          </a:p>
        </p:txBody>
      </p:sp>
      <p:sp>
        <p:nvSpPr>
          <p:cNvPr id="123" name="Google Shape;123;p10"/>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r>
              <a:rPr lang="en-US" dirty="0"/>
              <a:t>The process for adding binary in Two’s Complement is the same as that of unsigned binary</a:t>
            </a:r>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Hardware performs the exact same calculations</a:t>
            </a:r>
            <a:endParaRPr dirty="0"/>
          </a:p>
          <a:p>
            <a:pPr marL="640080" lvl="1" indent="-283464" algn="l" rtl="0">
              <a:lnSpc>
                <a:spcPct val="110000"/>
              </a:lnSpc>
              <a:spcBef>
                <a:spcPts val="24"/>
              </a:spcBef>
              <a:spcAft>
                <a:spcPts val="0"/>
              </a:spcAft>
              <a:buSzPts val="2420"/>
              <a:buChar char="▪"/>
            </a:pPr>
            <a:r>
              <a:rPr lang="en-US" dirty="0"/>
              <a:t>It doesn’t need to know the sign of the values, it performs the same calculation</a:t>
            </a:r>
            <a:endParaRPr dirty="0"/>
          </a:p>
          <a:p>
            <a:pPr marL="640080" lvl="1" indent="-283464" algn="l" rtl="0">
              <a:lnSpc>
                <a:spcPct val="110000"/>
              </a:lnSpc>
              <a:spcBef>
                <a:spcPts val="24"/>
              </a:spcBef>
              <a:spcAft>
                <a:spcPts val="0"/>
              </a:spcAft>
              <a:buSzPts val="2420"/>
              <a:buChar char="▪"/>
            </a:pPr>
            <a:r>
              <a:rPr lang="en-US" dirty="0"/>
              <a:t>The only difference is representation of sum</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Example: </a:t>
            </a:r>
            <a:r>
              <a:rPr lang="en-US" dirty="0">
                <a:latin typeface="Cambria Math"/>
                <a:ea typeface="Cambria Math"/>
                <a:cs typeface="Cambria Math"/>
                <a:sym typeface="Cambria Math"/>
              </a:rPr>
              <a:t>0b1001 + 0b0010 = 0b1011</a:t>
            </a:r>
            <a:endParaRPr dirty="0"/>
          </a:p>
          <a:p>
            <a:pPr marL="640080" lvl="1" indent="-283464" algn="l" rtl="0">
              <a:lnSpc>
                <a:spcPct val="110000"/>
              </a:lnSpc>
              <a:spcBef>
                <a:spcPts val="24"/>
              </a:spcBef>
              <a:spcAft>
                <a:spcPts val="0"/>
              </a:spcAft>
              <a:buSzPts val="2420"/>
              <a:buChar char="▪"/>
            </a:pPr>
            <a:r>
              <a:rPr lang="en-US" dirty="0"/>
              <a:t>Unsigned interpretation: </a:t>
            </a:r>
            <a:r>
              <a:rPr lang="en-US" dirty="0">
                <a:latin typeface="Cambria Math"/>
                <a:ea typeface="Cambria Math"/>
                <a:cs typeface="Cambria Math"/>
                <a:sym typeface="Cambria Math"/>
              </a:rPr>
              <a:t>9 + 2 = 11</a:t>
            </a:r>
            <a:endParaRPr dirty="0"/>
          </a:p>
          <a:p>
            <a:pPr marL="640080" lvl="1" indent="-283464"/>
            <a:r>
              <a:rPr lang="en-US" dirty="0"/>
              <a:t>Signed interpretation: </a:t>
            </a:r>
            <a:r>
              <a:rPr lang="en-US" dirty="0">
                <a:latin typeface="Cambria Math"/>
                <a:ea typeface="Cambria Math"/>
                <a:cs typeface="Cambria Math"/>
                <a:sym typeface="Cambria Math"/>
              </a:rPr>
              <a:t>–</a:t>
            </a:r>
            <a:r>
              <a:rPr lang="en-US" dirty="0">
                <a:latin typeface="Cambria Math" panose="02040503050406030204" pitchFamily="18" charset="0"/>
                <a:ea typeface="Cambria Math" panose="02040503050406030204" pitchFamily="18" charset="0"/>
                <a:cs typeface="Courier New" panose="02070309020205020404" pitchFamily="49" charset="0"/>
              </a:rPr>
              <a:t>1 + 2 = </a:t>
            </a:r>
            <a:r>
              <a:rPr lang="en-US" dirty="0">
                <a:latin typeface="Cambria Math"/>
                <a:ea typeface="Cambria Math"/>
                <a:cs typeface="Cambria Math"/>
                <a:sym typeface="Cambria Math"/>
              </a:rPr>
              <a:t>–</a:t>
            </a:r>
            <a:r>
              <a:rPr lang="en-US" dirty="0">
                <a:latin typeface="Cambria Math" panose="02040503050406030204" pitchFamily="18" charset="0"/>
                <a:ea typeface="Cambria Math" panose="02040503050406030204" pitchFamily="18" charset="0"/>
                <a:cs typeface="Courier New" panose="02070309020205020404" pitchFamily="49" charset="0"/>
              </a:rPr>
              <a:t>3 </a:t>
            </a:r>
            <a:r>
              <a:rPr lang="en-US" dirty="0">
                <a:solidFill>
                  <a:srgbClr val="FF0000"/>
                </a:solidFill>
                <a:latin typeface="Calibri" panose="020F0502020204030204" pitchFamily="34" charset="0"/>
                <a:ea typeface="Cambria Math" panose="02040503050406030204" pitchFamily="18" charset="0"/>
                <a:cs typeface="Calibri" panose="020F0502020204030204" pitchFamily="34" charset="0"/>
              </a:rPr>
              <a:t>(?)</a:t>
            </a:r>
          </a:p>
          <a:p>
            <a:pPr marL="640080" lvl="1" indent="-283464" algn="l" rtl="0">
              <a:lnSpc>
                <a:spcPct val="110000"/>
              </a:lnSpc>
              <a:spcBef>
                <a:spcPts val="24"/>
              </a:spcBef>
              <a:spcAft>
                <a:spcPts val="0"/>
              </a:spcAft>
              <a:buSzPts val="2420"/>
              <a:buChar char="▪"/>
            </a:pPr>
            <a:r>
              <a:rPr lang="en-US" dirty="0"/>
              <a:t>Two’s Complement interpretation: </a:t>
            </a:r>
            <a:r>
              <a:rPr lang="en-US" dirty="0">
                <a:latin typeface="Cambria Math"/>
                <a:ea typeface="Cambria Math"/>
                <a:cs typeface="Cambria Math"/>
                <a:sym typeface="Cambria Math"/>
              </a:rPr>
              <a:t>–7 + 2 = –5</a:t>
            </a:r>
            <a:endParaRPr dirty="0"/>
          </a:p>
          <a:p>
            <a:pPr marL="640080" lvl="1" indent="-129794" algn="l" rtl="0">
              <a:lnSpc>
                <a:spcPct val="110000"/>
              </a:lnSpc>
              <a:spcBef>
                <a:spcPts val="24"/>
              </a:spcBef>
              <a:spcAft>
                <a:spcPts val="0"/>
              </a:spcAft>
              <a:buSzPts val="2420"/>
              <a:buNone/>
            </a:pPr>
            <a:endParaRPr dirty="0"/>
          </a:p>
        </p:txBody>
      </p:sp>
      <p:sp>
        <p:nvSpPr>
          <p:cNvPr id="124" name="Google Shape;124;p10"/>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19</a:t>
            </a:fld>
            <a:endParaRPr/>
          </a:p>
        </p:txBody>
      </p:sp>
      <p:graphicFrame>
        <p:nvGraphicFramePr>
          <p:cNvPr id="125" name="Google Shape;125;p10"/>
          <p:cNvGraphicFramePr/>
          <p:nvPr/>
        </p:nvGraphicFramePr>
        <p:xfrm>
          <a:off x="6477892" y="3952082"/>
          <a:ext cx="2464625" cy="1950600"/>
        </p:xfrm>
        <a:graphic>
          <a:graphicData uri="http://schemas.openxmlformats.org/drawingml/2006/table">
            <a:tbl>
              <a:tblPr>
                <a:noFill/>
              </a:tblPr>
              <a:tblGrid>
                <a:gridCol w="912625">
                  <a:extLst>
                    <a:ext uri="{9D8B030D-6E8A-4147-A177-3AD203B41FA5}">
                      <a16:colId xmlns:a16="http://schemas.microsoft.com/office/drawing/2014/main" val="20000"/>
                    </a:ext>
                  </a:extLst>
                </a:gridCol>
                <a:gridCol w="388000">
                  <a:extLst>
                    <a:ext uri="{9D8B030D-6E8A-4147-A177-3AD203B41FA5}">
                      <a16:colId xmlns:a16="http://schemas.microsoft.com/office/drawing/2014/main" val="20001"/>
                    </a:ext>
                  </a:extLst>
                </a:gridCol>
                <a:gridCol w="388000">
                  <a:extLst>
                    <a:ext uri="{9D8B030D-6E8A-4147-A177-3AD203B41FA5}">
                      <a16:colId xmlns:a16="http://schemas.microsoft.com/office/drawing/2014/main" val="20002"/>
                    </a:ext>
                  </a:extLst>
                </a:gridCol>
                <a:gridCol w="388000">
                  <a:extLst>
                    <a:ext uri="{9D8B030D-6E8A-4147-A177-3AD203B41FA5}">
                      <a16:colId xmlns:a16="http://schemas.microsoft.com/office/drawing/2014/main" val="20003"/>
                    </a:ext>
                  </a:extLst>
                </a:gridCol>
                <a:gridCol w="388000">
                  <a:extLst>
                    <a:ext uri="{9D8B030D-6E8A-4147-A177-3AD203B41FA5}">
                      <a16:colId xmlns:a16="http://schemas.microsoft.com/office/drawing/2014/main" val="20004"/>
                    </a:ext>
                  </a:extLst>
                </a:gridCol>
              </a:tblGrid>
              <a:tr h="427950">
                <a:tc>
                  <a:txBody>
                    <a:bodyPr/>
                    <a:lstStyle/>
                    <a:p>
                      <a:pPr marL="0" marR="0" lvl="0" indent="0" algn="ctr" rtl="0">
                        <a:lnSpc>
                          <a:spcPct val="100000"/>
                        </a:lnSpc>
                        <a:spcBef>
                          <a:spcPts val="0"/>
                        </a:spcBef>
                        <a:spcAft>
                          <a:spcPts val="0"/>
                        </a:spcAft>
                        <a:buClr>
                          <a:srgbClr val="000000"/>
                        </a:buClr>
                        <a:buSzPts val="2600"/>
                        <a:buFont typeface="Arial"/>
                        <a:buNone/>
                      </a:pPr>
                      <a:r>
                        <a:rPr lang="en-US" sz="2000" u="none" strike="noStrike" cap="none">
                          <a:latin typeface="Cambria Math"/>
                          <a:ea typeface="Cambria Math"/>
                          <a:cs typeface="Cambria Math"/>
                          <a:sym typeface="Cambria Math"/>
                        </a:rPr>
                        <a:t>carry</a:t>
                      </a:r>
                      <a:endParaRPr sz="2000" u="none" strike="noStrike" cap="none">
                        <a:latin typeface="Cambria Math"/>
                        <a:ea typeface="Cambria Math"/>
                        <a:cs typeface="Cambria Math"/>
                        <a:sym typeface="Cambria Math"/>
                      </a:endParaRPr>
                    </a:p>
                  </a:txBody>
                  <a:tcPr marL="91425" marR="91425" marT="91425" marB="91425" anchor="ctr">
                    <a:lnL w="9525" cap="flat" cmpd="sng">
                      <a:solidFill>
                        <a:srgbClr val="9E9E9E">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2700" cap="flat" cmpd="sng">
                      <a:solidFill>
                        <a:schemeClr val="dk1"/>
                      </a:solidFill>
                      <a:prstDash val="lgDash"/>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endParaRPr sz="2000" u="none" strike="noStrike" cap="none">
                        <a:latin typeface="Cambria Math"/>
                        <a:ea typeface="Cambria Math"/>
                        <a:cs typeface="Cambria Math"/>
                        <a:sym typeface="Cambria Math"/>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2700" cap="flat" cmpd="sng">
                      <a:solidFill>
                        <a:schemeClr val="dk1"/>
                      </a:solidFill>
                      <a:prstDash val="lgDash"/>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endParaRPr sz="2000" u="none" strike="noStrike" cap="none">
                        <a:latin typeface="Cambria Math"/>
                        <a:ea typeface="Cambria Math"/>
                        <a:cs typeface="Cambria Math"/>
                        <a:sym typeface="Cambria Math"/>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2700" cap="flat" cmpd="sng">
                      <a:solidFill>
                        <a:schemeClr val="dk1"/>
                      </a:solidFill>
                      <a:prstDash val="lgDash"/>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endParaRPr sz="2000" u="none" strike="noStrike" cap="none">
                        <a:latin typeface="Cambria Math"/>
                        <a:ea typeface="Cambria Math"/>
                        <a:cs typeface="Cambria Math"/>
                        <a:sym typeface="Cambria Math"/>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2700" cap="flat" cmpd="sng">
                      <a:solidFill>
                        <a:schemeClr val="dk1"/>
                      </a:solidFill>
                      <a:prstDash val="lgDash"/>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endParaRPr sz="2000" u="none" strike="noStrike" cap="none">
                        <a:latin typeface="Cambria Math"/>
                        <a:ea typeface="Cambria Math"/>
                        <a:cs typeface="Cambria Math"/>
                        <a:sym typeface="Cambria Math"/>
                      </a:endParaRPr>
                    </a:p>
                  </a:txBody>
                  <a:tcPr marL="91425" marR="91425" marT="91425" marB="91425"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2700" cap="flat" cmpd="sng">
                      <a:solidFill>
                        <a:schemeClr val="dk1"/>
                      </a:solidFill>
                      <a:prstDash val="lgDash"/>
                      <a:round/>
                      <a:headEnd type="none" w="sm" len="sm"/>
                      <a:tailEnd type="none" w="sm" len="sm"/>
                    </a:lnB>
                  </a:tcPr>
                </a:tc>
                <a:extLst>
                  <a:ext uri="{0D108BD9-81ED-4DB2-BD59-A6C34878D82A}">
                    <a16:rowId xmlns:a16="http://schemas.microsoft.com/office/drawing/2014/main" val="10000"/>
                  </a:ext>
                </a:extLst>
              </a:tr>
              <a:tr h="427950">
                <a:tc>
                  <a:txBody>
                    <a:bodyPr/>
                    <a:lstStyle/>
                    <a:p>
                      <a:pPr marL="0" marR="0" lvl="0" indent="0" algn="ctr" rtl="0">
                        <a:lnSpc>
                          <a:spcPct val="100000"/>
                        </a:lnSpc>
                        <a:spcBef>
                          <a:spcPts val="0"/>
                        </a:spcBef>
                        <a:spcAft>
                          <a:spcPts val="0"/>
                        </a:spcAft>
                        <a:buClr>
                          <a:srgbClr val="000000"/>
                        </a:buClr>
                        <a:buSzPts val="2600"/>
                        <a:buFont typeface="Arial"/>
                        <a:buNone/>
                      </a:pPr>
                      <a:r>
                        <a:rPr lang="en-US" sz="2000" u="none" strike="noStrike" cap="none">
                          <a:latin typeface="Cambria Math"/>
                          <a:ea typeface="Cambria Math"/>
                          <a:cs typeface="Cambria Math"/>
                          <a:sym typeface="Cambria Math"/>
                        </a:rPr>
                        <a:t>a</a:t>
                      </a:r>
                      <a:endParaRPr sz="2000" u="none" strike="noStrike" cap="none">
                        <a:latin typeface="Cambria Math"/>
                        <a:ea typeface="Cambria Math"/>
                        <a:cs typeface="Cambria Math"/>
                        <a:sym typeface="Cambria Math"/>
                      </a:endParaRPr>
                    </a:p>
                  </a:txBody>
                  <a:tcPr marL="91425" marR="91425" marT="91425" marB="91425" anchor="ctr">
                    <a:lnL w="9525" cap="flat" cmpd="sng">
                      <a:solidFill>
                        <a:srgbClr val="9E9E9E">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lgDash"/>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r>
                        <a:rPr lang="en-US" sz="2000" u="none" strike="noStrike" cap="none">
                          <a:latin typeface="Cambria Math"/>
                          <a:ea typeface="Cambria Math"/>
                          <a:cs typeface="Cambria Math"/>
                          <a:sym typeface="Cambria Math"/>
                        </a:rPr>
                        <a:t>1</a:t>
                      </a:r>
                      <a:endParaRPr sz="2000" u="none" strike="noStrike" cap="none">
                        <a:latin typeface="Cambria Math"/>
                        <a:ea typeface="Cambria Math"/>
                        <a:cs typeface="Cambria Math"/>
                        <a:sym typeface="Cambria Math"/>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lgDash"/>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r>
                        <a:rPr lang="en-US" sz="2000" u="none" strike="noStrike" cap="none">
                          <a:latin typeface="Cambria Math"/>
                          <a:ea typeface="Cambria Math"/>
                          <a:cs typeface="Cambria Math"/>
                          <a:sym typeface="Cambria Math"/>
                        </a:rPr>
                        <a:t>0</a:t>
                      </a:r>
                      <a:endParaRPr sz="2000" u="none" strike="noStrike" cap="none">
                        <a:latin typeface="Cambria Math"/>
                        <a:ea typeface="Cambria Math"/>
                        <a:cs typeface="Cambria Math"/>
                        <a:sym typeface="Cambria Math"/>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lgDash"/>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r>
                        <a:rPr lang="en-US" sz="2000" u="none" strike="noStrike" cap="none">
                          <a:latin typeface="Cambria Math"/>
                          <a:ea typeface="Cambria Math"/>
                          <a:cs typeface="Cambria Math"/>
                          <a:sym typeface="Cambria Math"/>
                        </a:rPr>
                        <a:t>0</a:t>
                      </a:r>
                      <a:endParaRPr sz="2000" u="none" strike="noStrike" cap="none">
                        <a:latin typeface="Cambria Math"/>
                        <a:ea typeface="Cambria Math"/>
                        <a:cs typeface="Cambria Math"/>
                        <a:sym typeface="Cambria Math"/>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lgDash"/>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r>
                        <a:rPr lang="en-US" sz="2000" u="none" strike="noStrike" cap="none">
                          <a:latin typeface="Cambria Math"/>
                          <a:ea typeface="Cambria Math"/>
                          <a:cs typeface="Cambria Math"/>
                          <a:sym typeface="Cambria Math"/>
                        </a:rPr>
                        <a:t>1</a:t>
                      </a:r>
                      <a:endParaRPr sz="2000" u="none" strike="noStrike" cap="none">
                        <a:latin typeface="Cambria Math"/>
                        <a:ea typeface="Cambria Math"/>
                        <a:cs typeface="Cambria Math"/>
                        <a:sym typeface="Cambria Math"/>
                      </a:endParaRPr>
                    </a:p>
                  </a:txBody>
                  <a:tcPr marL="91425" marR="91425" marT="91425" marB="91425"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lgDash"/>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27950">
                <a:tc>
                  <a:txBody>
                    <a:bodyPr/>
                    <a:lstStyle/>
                    <a:p>
                      <a:pPr marL="0" marR="0" lvl="0" indent="0" algn="ctr" rtl="0">
                        <a:lnSpc>
                          <a:spcPct val="100000"/>
                        </a:lnSpc>
                        <a:spcBef>
                          <a:spcPts val="0"/>
                        </a:spcBef>
                        <a:spcAft>
                          <a:spcPts val="0"/>
                        </a:spcAft>
                        <a:buClr>
                          <a:srgbClr val="000000"/>
                        </a:buClr>
                        <a:buSzPts val="2600"/>
                        <a:buFont typeface="Arial"/>
                        <a:buNone/>
                      </a:pPr>
                      <a:r>
                        <a:rPr lang="en-US" sz="2000" u="none" strike="noStrike" cap="none">
                          <a:latin typeface="Cambria Math"/>
                          <a:ea typeface="Cambria Math"/>
                          <a:cs typeface="Cambria Math"/>
                          <a:sym typeface="Cambria Math"/>
                        </a:rPr>
                        <a:t>b</a:t>
                      </a:r>
                      <a:endParaRPr sz="2000" u="none" strike="noStrike" cap="none">
                        <a:latin typeface="Cambria Math"/>
                        <a:ea typeface="Cambria Math"/>
                        <a:cs typeface="Cambria Math"/>
                        <a:sym typeface="Cambria Math"/>
                      </a:endParaRPr>
                    </a:p>
                  </a:txBody>
                  <a:tcPr marL="91425" marR="91425" marT="91425" marB="91425" anchor="ctr">
                    <a:lnL w="9525" cap="flat" cmpd="sng">
                      <a:solidFill>
                        <a:srgbClr val="9E9E9E">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r>
                        <a:rPr lang="en-US" sz="2000" u="none" strike="noStrike" cap="none">
                          <a:latin typeface="Cambria Math"/>
                          <a:ea typeface="Cambria Math"/>
                          <a:cs typeface="Cambria Math"/>
                          <a:sym typeface="Cambria Math"/>
                        </a:rPr>
                        <a:t>0</a:t>
                      </a:r>
                      <a:endParaRPr sz="2000" u="none" strike="noStrike" cap="none">
                        <a:latin typeface="Cambria Math"/>
                        <a:ea typeface="Cambria Math"/>
                        <a:cs typeface="Cambria Math"/>
                        <a:sym typeface="Cambria Math"/>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r>
                        <a:rPr lang="en-US" sz="2000" u="none" strike="noStrike" cap="none">
                          <a:latin typeface="Cambria Math"/>
                          <a:ea typeface="Cambria Math"/>
                          <a:cs typeface="Cambria Math"/>
                          <a:sym typeface="Cambria Math"/>
                        </a:rPr>
                        <a:t>0</a:t>
                      </a:r>
                      <a:endParaRPr sz="2000" u="none" strike="noStrike" cap="none">
                        <a:latin typeface="Cambria Math"/>
                        <a:ea typeface="Cambria Math"/>
                        <a:cs typeface="Cambria Math"/>
                        <a:sym typeface="Cambria Math"/>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r>
                        <a:rPr lang="en-US" sz="2000" u="none" strike="noStrike" cap="none">
                          <a:latin typeface="Cambria Math"/>
                          <a:ea typeface="Cambria Math"/>
                          <a:cs typeface="Cambria Math"/>
                          <a:sym typeface="Cambria Math"/>
                        </a:rPr>
                        <a:t>1</a:t>
                      </a:r>
                      <a:endParaRPr sz="2000" u="none" strike="noStrike" cap="none">
                        <a:latin typeface="Cambria Math"/>
                        <a:ea typeface="Cambria Math"/>
                        <a:cs typeface="Cambria Math"/>
                        <a:sym typeface="Cambria Math"/>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r>
                        <a:rPr lang="en-US" sz="2000" u="none" strike="noStrike" cap="none">
                          <a:latin typeface="Cambria Math"/>
                          <a:ea typeface="Cambria Math"/>
                          <a:cs typeface="Cambria Math"/>
                          <a:sym typeface="Cambria Math"/>
                        </a:rPr>
                        <a:t>0</a:t>
                      </a:r>
                      <a:endParaRPr sz="2000" u="none" strike="noStrike" cap="none">
                        <a:latin typeface="Cambria Math"/>
                        <a:ea typeface="Cambria Math"/>
                        <a:cs typeface="Cambria Math"/>
                        <a:sym typeface="Cambria Math"/>
                      </a:endParaRPr>
                    </a:p>
                  </a:txBody>
                  <a:tcPr marL="91425" marR="91425" marT="91425" marB="91425"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23800">
                <a:tc>
                  <a:txBody>
                    <a:bodyPr/>
                    <a:lstStyle/>
                    <a:p>
                      <a:pPr marL="0" marR="0" lvl="0" indent="0" algn="ctr" rtl="0">
                        <a:lnSpc>
                          <a:spcPct val="100000"/>
                        </a:lnSpc>
                        <a:spcBef>
                          <a:spcPts val="0"/>
                        </a:spcBef>
                        <a:spcAft>
                          <a:spcPts val="0"/>
                        </a:spcAft>
                        <a:buClr>
                          <a:srgbClr val="000000"/>
                        </a:buClr>
                        <a:buSzPts val="2600"/>
                        <a:buFont typeface="Arial"/>
                        <a:buNone/>
                      </a:pPr>
                      <a:r>
                        <a:rPr lang="en-US" sz="2000" u="none" strike="noStrike" cap="none">
                          <a:latin typeface="Cambria Math"/>
                          <a:ea typeface="Cambria Math"/>
                          <a:cs typeface="Cambria Math"/>
                          <a:sym typeface="Cambria Math"/>
                        </a:rPr>
                        <a:t>sum</a:t>
                      </a:r>
                      <a:endParaRPr sz="2000" u="none" strike="noStrike" cap="none">
                        <a:latin typeface="Cambria Math"/>
                        <a:ea typeface="Cambria Math"/>
                        <a:cs typeface="Cambria Math"/>
                        <a:sym typeface="Cambria Math"/>
                      </a:endParaRPr>
                    </a:p>
                  </a:txBody>
                  <a:tcPr marL="91425" marR="91425" marT="91425" marB="91425" anchor="ctr">
                    <a:lnL w="9525" cap="flat" cmpd="sng">
                      <a:solidFill>
                        <a:srgbClr val="9E9E9E">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r>
                        <a:rPr lang="en-US" sz="2000" u="none" strike="noStrike" cap="none">
                          <a:latin typeface="Cambria Math"/>
                          <a:ea typeface="Cambria Math"/>
                          <a:cs typeface="Cambria Math"/>
                          <a:sym typeface="Cambria Math"/>
                        </a:rPr>
                        <a:t>1</a:t>
                      </a:r>
                      <a:endParaRPr sz="2000" u="none" strike="noStrike" cap="none">
                        <a:latin typeface="Cambria Math"/>
                        <a:ea typeface="Cambria Math"/>
                        <a:cs typeface="Cambria Math"/>
                        <a:sym typeface="Cambria Math"/>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r>
                        <a:rPr lang="en-US" sz="2000" u="none" strike="noStrike" cap="none">
                          <a:latin typeface="Cambria Math"/>
                          <a:ea typeface="Cambria Math"/>
                          <a:cs typeface="Cambria Math"/>
                          <a:sym typeface="Cambria Math"/>
                        </a:rPr>
                        <a:t>0</a:t>
                      </a:r>
                      <a:endParaRPr sz="2000" u="none" strike="noStrike" cap="none">
                        <a:latin typeface="Cambria Math"/>
                        <a:ea typeface="Cambria Math"/>
                        <a:cs typeface="Cambria Math"/>
                        <a:sym typeface="Cambria Math"/>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r>
                        <a:rPr lang="en-US" sz="2000" u="none" strike="noStrike" cap="none">
                          <a:latin typeface="Cambria Math"/>
                          <a:ea typeface="Cambria Math"/>
                          <a:cs typeface="Cambria Math"/>
                          <a:sym typeface="Cambria Math"/>
                        </a:rPr>
                        <a:t>1</a:t>
                      </a:r>
                      <a:endParaRPr sz="2000" u="none" strike="noStrike" cap="none">
                        <a:latin typeface="Cambria Math"/>
                        <a:ea typeface="Cambria Math"/>
                        <a:cs typeface="Cambria Math"/>
                        <a:sym typeface="Cambria Math"/>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r>
                        <a:rPr lang="en-US" sz="2000" u="none" strike="noStrike" cap="none">
                          <a:latin typeface="Cambria Math"/>
                          <a:ea typeface="Cambria Math"/>
                          <a:cs typeface="Cambria Math"/>
                          <a:sym typeface="Cambria Math"/>
                        </a:rPr>
                        <a:t>1</a:t>
                      </a:r>
                      <a:endParaRPr sz="2000" u="none" strike="noStrike" cap="none">
                        <a:latin typeface="Cambria Math"/>
                        <a:ea typeface="Cambria Math"/>
                        <a:cs typeface="Cambria Math"/>
                        <a:sym typeface="Cambria Math"/>
                      </a:endParaRPr>
                    </a:p>
                  </a:txBody>
                  <a:tcPr marL="91425" marR="91425" marT="91425" marB="91425"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4"/>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r>
              <a:rPr lang="en-US" b="1" dirty="0">
                <a:solidFill>
                  <a:srgbClr val="4A2A84"/>
                </a:solidFill>
              </a:rPr>
              <a:t>Combating Procrastination</a:t>
            </a:r>
          </a:p>
          <a:p>
            <a:pPr marL="640080" lvl="1" indent="-283464"/>
            <a:r>
              <a:rPr lang="en-US" b="1" dirty="0">
                <a:solidFill>
                  <a:srgbClr val="4A2A84"/>
                </a:solidFill>
              </a:rPr>
              <a:t>Procrastination Reflection and Avoidance Tips</a:t>
            </a:r>
          </a:p>
          <a:p>
            <a:pPr marL="356616" lvl="1" indent="0" algn="l" rtl="0">
              <a:lnSpc>
                <a:spcPct val="110000"/>
              </a:lnSpc>
              <a:spcBef>
                <a:spcPts val="24"/>
              </a:spcBef>
              <a:spcAft>
                <a:spcPts val="0"/>
              </a:spcAft>
              <a:buSzPts val="2420"/>
              <a:buNone/>
            </a:pPr>
            <a:endParaRPr dirty="0">
              <a:solidFill>
                <a:schemeClr val="tx1"/>
              </a:solidFill>
            </a:endParaRPr>
          </a:p>
          <a:p>
            <a:pPr marL="347472" lvl="0" indent="-347472" algn="l" rtl="0">
              <a:lnSpc>
                <a:spcPct val="110000"/>
              </a:lnSpc>
              <a:spcBef>
                <a:spcPts val="440"/>
              </a:spcBef>
              <a:spcAft>
                <a:spcPts val="0"/>
              </a:spcAft>
              <a:buSzPts val="2080"/>
              <a:buFont typeface="Noto Sans Symbols"/>
              <a:buChar char="❖"/>
            </a:pPr>
            <a:r>
              <a:rPr lang="en-US" dirty="0">
                <a:solidFill>
                  <a:schemeClr val="tx1"/>
                </a:solidFill>
              </a:rPr>
              <a:t>Binary Number Representations</a:t>
            </a:r>
          </a:p>
          <a:p>
            <a:pPr marL="640080" lvl="1" indent="-283464" algn="l" rtl="0">
              <a:lnSpc>
                <a:spcPct val="110000"/>
              </a:lnSpc>
              <a:spcBef>
                <a:spcPts val="24"/>
              </a:spcBef>
              <a:spcAft>
                <a:spcPts val="0"/>
              </a:spcAft>
              <a:buSzPts val="2420"/>
              <a:buChar char="▪"/>
            </a:pPr>
            <a:r>
              <a:rPr lang="en-US" dirty="0">
                <a:solidFill>
                  <a:schemeClr val="tx1"/>
                </a:solidFill>
              </a:rPr>
              <a:t>Unsigned, Signed, and Two’s Complement</a:t>
            </a:r>
          </a:p>
          <a:p>
            <a:pPr marL="640080" lvl="1" indent="-283464" algn="l" rtl="0">
              <a:lnSpc>
                <a:spcPct val="110000"/>
              </a:lnSpc>
              <a:spcBef>
                <a:spcPts val="24"/>
              </a:spcBef>
              <a:spcAft>
                <a:spcPts val="0"/>
              </a:spcAft>
              <a:buSzPts val="2420"/>
              <a:buChar char="▪"/>
            </a:pPr>
            <a:endParaRPr lang="en-US" dirty="0">
              <a:solidFill>
                <a:schemeClr val="tx1"/>
              </a:solidFill>
            </a:endParaRPr>
          </a:p>
          <a:p>
            <a:pPr marL="347472" lvl="0" indent="-347472" algn="l" rtl="0">
              <a:lnSpc>
                <a:spcPct val="110000"/>
              </a:lnSpc>
              <a:spcBef>
                <a:spcPts val="440"/>
              </a:spcBef>
              <a:spcAft>
                <a:spcPts val="0"/>
              </a:spcAft>
              <a:buSzPts val="2080"/>
              <a:buFont typeface="Noto Sans Symbols"/>
              <a:buChar char="❖"/>
            </a:pPr>
            <a:r>
              <a:rPr lang="en-US" dirty="0">
                <a:solidFill>
                  <a:schemeClr val="tx1"/>
                </a:solidFill>
              </a:rPr>
              <a:t>The Arithmetic Logic Unit (ALU)</a:t>
            </a:r>
          </a:p>
          <a:p>
            <a:pPr marL="640080" lvl="1" indent="-283464" algn="l" rtl="0">
              <a:lnSpc>
                <a:spcPct val="110000"/>
              </a:lnSpc>
              <a:spcBef>
                <a:spcPts val="24"/>
              </a:spcBef>
              <a:spcAft>
                <a:spcPts val="0"/>
              </a:spcAft>
              <a:buSzPts val="2420"/>
              <a:buChar char="▪"/>
            </a:pPr>
            <a:r>
              <a:rPr lang="en-US" dirty="0">
                <a:solidFill>
                  <a:schemeClr val="tx1"/>
                </a:solidFill>
              </a:rPr>
              <a:t>Specification and ALU Function Examples</a:t>
            </a:r>
          </a:p>
          <a:p>
            <a:pPr marL="640080" lvl="1" indent="-129794" algn="l" rtl="0">
              <a:lnSpc>
                <a:spcPct val="110000"/>
              </a:lnSpc>
              <a:spcBef>
                <a:spcPts val="24"/>
              </a:spcBef>
              <a:spcAft>
                <a:spcPts val="0"/>
              </a:spcAft>
              <a:buSzPts val="2420"/>
              <a:buNone/>
            </a:pPr>
            <a:endParaRPr lang="en-US" dirty="0">
              <a:solidFill>
                <a:schemeClr val="tx1"/>
              </a:solidFill>
            </a:endParaRPr>
          </a:p>
          <a:p>
            <a:pPr marL="347472" lvl="0" indent="-347472" algn="l" rtl="0">
              <a:lnSpc>
                <a:spcPct val="110000"/>
              </a:lnSpc>
              <a:spcBef>
                <a:spcPts val="440"/>
              </a:spcBef>
              <a:spcAft>
                <a:spcPts val="0"/>
              </a:spcAft>
              <a:buSzPts val="2080"/>
              <a:buFont typeface="Noto Sans Symbols"/>
              <a:buChar char="❖"/>
            </a:pPr>
            <a:r>
              <a:rPr lang="en-US" dirty="0">
                <a:solidFill>
                  <a:schemeClr val="tx1"/>
                </a:solidFill>
              </a:rPr>
              <a:t>Project 3 Overview</a:t>
            </a:r>
          </a:p>
          <a:p>
            <a:pPr marL="640080" lvl="1" indent="-283464" algn="l" rtl="0">
              <a:lnSpc>
                <a:spcPct val="110000"/>
              </a:lnSpc>
              <a:spcBef>
                <a:spcPts val="24"/>
              </a:spcBef>
              <a:spcAft>
                <a:spcPts val="0"/>
              </a:spcAft>
              <a:buSzPts val="2420"/>
              <a:buChar char="▪"/>
            </a:pPr>
            <a:r>
              <a:rPr lang="en-US" dirty="0">
                <a:solidFill>
                  <a:schemeClr val="tx1"/>
                </a:solidFill>
              </a:rPr>
              <a:t>ALU Implementation Strategy</a:t>
            </a:r>
          </a:p>
          <a:p>
            <a:pPr marL="640080" lvl="1" indent="-283464" algn="l" rtl="0">
              <a:lnSpc>
                <a:spcPct val="110000"/>
              </a:lnSpc>
              <a:spcBef>
                <a:spcPts val="24"/>
              </a:spcBef>
              <a:spcAft>
                <a:spcPts val="0"/>
              </a:spcAft>
              <a:buSzPts val="2420"/>
              <a:buChar char="▪"/>
            </a:pPr>
            <a:r>
              <a:rPr lang="en-US" dirty="0">
                <a:solidFill>
                  <a:schemeClr val="tx1"/>
                </a:solidFill>
              </a:rPr>
              <a:t>HDL Tips and Tricks</a:t>
            </a:r>
          </a:p>
        </p:txBody>
      </p:sp>
      <p:sp>
        <p:nvSpPr>
          <p:cNvPr id="48" name="Google Shape;48;p4"/>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Lecture Outline</a:t>
            </a:r>
            <a:endParaRPr/>
          </a:p>
        </p:txBody>
      </p:sp>
      <p:sp>
        <p:nvSpPr>
          <p:cNvPr id="49" name="Google Shape;49;p4"/>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a:t>
            </a:fld>
            <a:endParaRPr/>
          </a:p>
        </p:txBody>
      </p:sp>
    </p:spTree>
    <p:extLst>
      <p:ext uri="{BB962C8B-B14F-4D97-AF65-F5344CB8AC3E}">
        <p14:creationId xmlns:p14="http://schemas.microsoft.com/office/powerpoint/2010/main" val="3358761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 name="Google Shape;198;p7">
            <a:extLst>
              <a:ext uri="{FF2B5EF4-FFF2-40B4-BE49-F238E27FC236}">
                <a16:creationId xmlns:a16="http://schemas.microsoft.com/office/drawing/2014/main" id="{6C694559-29B8-8749-B4EE-CAC3ACF5568C}"/>
              </a:ext>
            </a:extLst>
          </p:cNvPr>
          <p:cNvSpPr txBox="1">
            <a:spLocks/>
          </p:cNvSpPr>
          <p:nvPr/>
        </p:nvSpPr>
        <p:spPr>
          <a:xfrm>
            <a:off x="374090" y="1486855"/>
            <a:ext cx="8388910" cy="127155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9pPr>
          </a:lstStyle>
          <a:p>
            <a:r>
              <a:rPr lang="en-US" sz="2600" dirty="0"/>
              <a:t>What are the Sign and Magnitude (signed) and Two’s Complement binary representations of the number -7?</a:t>
            </a:r>
          </a:p>
        </p:txBody>
      </p:sp>
      <p:sp>
        <p:nvSpPr>
          <p:cNvPr id="197" name="Google Shape;197;p7"/>
          <p:cNvSpPr txBox="1">
            <a:spLocks noGrp="1"/>
          </p:cNvSpPr>
          <p:nvPr>
            <p:ph type="sldNum" idx="12"/>
          </p:nvPr>
        </p:nvSpPr>
        <p:spPr>
          <a:xfrm>
            <a:off x="8534400" y="6492875"/>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20</a:t>
            </a:fld>
            <a:endParaRPr/>
          </a:p>
        </p:txBody>
      </p:sp>
      <p:sp>
        <p:nvSpPr>
          <p:cNvPr id="7" name="Google Shape;199;p7">
            <a:extLst>
              <a:ext uri="{FF2B5EF4-FFF2-40B4-BE49-F238E27FC236}">
                <a16:creationId xmlns:a16="http://schemas.microsoft.com/office/drawing/2014/main" id="{4FFCC09C-21E9-C44B-8888-7164231F8602}"/>
              </a:ext>
            </a:extLst>
          </p:cNvPr>
          <p:cNvSpPr txBox="1">
            <a:spLocks/>
          </p:cNvSpPr>
          <p:nvPr/>
        </p:nvSpPr>
        <p:spPr>
          <a:xfrm>
            <a:off x="396875" y="2422933"/>
            <a:ext cx="8366125" cy="497205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27660" algn="l" rtl="0">
              <a:lnSpc>
                <a:spcPct val="100000"/>
              </a:lnSpc>
              <a:spcBef>
                <a:spcPts val="520"/>
              </a:spcBef>
              <a:spcAft>
                <a:spcPts val="0"/>
              </a:spcAft>
              <a:buClr>
                <a:srgbClr val="4B2A85"/>
              </a:buClr>
              <a:buSzPts val="1560"/>
              <a:buFont typeface="Noto Sans Symbols"/>
              <a:buChar char="❖"/>
              <a:defRPr sz="2600" b="1" i="0" u="none" strike="noStrike" cap="none">
                <a:solidFill>
                  <a:schemeClr val="dk1"/>
                </a:solidFill>
                <a:latin typeface="Calibri"/>
                <a:ea typeface="Calibri"/>
                <a:cs typeface="Calibri"/>
                <a:sym typeface="Calibri"/>
              </a:defRPr>
            </a:lvl1pPr>
            <a:lvl2pPr marL="914400" marR="0" lvl="1" indent="-382269" algn="l" rtl="0">
              <a:lnSpc>
                <a:spcPct val="100000"/>
              </a:lnSpc>
              <a:spcBef>
                <a:spcPts val="440"/>
              </a:spcBef>
              <a:spcAft>
                <a:spcPts val="0"/>
              </a:spcAft>
              <a:buClr>
                <a:srgbClr val="4B2A85"/>
              </a:buClr>
              <a:buSzPts val="2420"/>
              <a:buFont typeface="Calibri"/>
              <a:buChar char="▪"/>
              <a:defRPr sz="22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400"/>
              </a:spcBef>
              <a:spcAft>
                <a:spcPts val="0"/>
              </a:spcAft>
              <a:buClr>
                <a:srgbClr val="4B2A85"/>
              </a:buClr>
              <a:buSzPts val="16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rgbClr val="4B2A85"/>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rgbClr val="4B2A85"/>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9pPr>
          </a:lstStyle>
          <a:p>
            <a:pPr marL="610870" indent="-514350">
              <a:buSzPts val="2600"/>
              <a:buFont typeface="Arial"/>
              <a:buAutoNum type="alphaUcPeriod"/>
            </a:pPr>
            <a:r>
              <a:rPr lang="en-US" dirty="0">
                <a:solidFill>
                  <a:srgbClr val="FF9A01"/>
                </a:solidFill>
              </a:rPr>
              <a:t>Signed: 0b1001, Two’s Complement: 0b1111</a:t>
            </a:r>
            <a:endParaRPr lang="en-US" dirty="0"/>
          </a:p>
          <a:p>
            <a:pPr marL="610870" indent="-514350">
              <a:buSzPts val="2600"/>
              <a:buFont typeface="Arial"/>
              <a:buAutoNum type="alphaUcPeriod"/>
            </a:pPr>
            <a:r>
              <a:rPr lang="en-US" dirty="0">
                <a:solidFill>
                  <a:srgbClr val="00B050"/>
                </a:solidFill>
              </a:rPr>
              <a:t>Signed: 0b0111, Two’s Complement: 0b1001</a:t>
            </a:r>
          </a:p>
          <a:p>
            <a:pPr marL="610870" indent="-514350">
              <a:buSzPts val="2600"/>
              <a:buFont typeface="Arial"/>
              <a:buAutoNum type="alphaUcPeriod"/>
            </a:pPr>
            <a:r>
              <a:rPr lang="en-US" dirty="0">
                <a:solidFill>
                  <a:srgbClr val="FF329A"/>
                </a:solidFill>
              </a:rPr>
              <a:t>Signed: 0b1111, Two’s Complement: 0b0111</a:t>
            </a:r>
          </a:p>
          <a:p>
            <a:pPr marL="610870" indent="-514350">
              <a:buSzPts val="2600"/>
              <a:buFont typeface="Arial"/>
              <a:buAutoNum type="alphaUcPeriod"/>
            </a:pPr>
            <a:r>
              <a:rPr lang="en-US" dirty="0">
                <a:solidFill>
                  <a:srgbClr val="00B0F0"/>
                </a:solidFill>
              </a:rPr>
              <a:t>Signed: 0b1111, Two’s Complement: 0b1001</a:t>
            </a:r>
          </a:p>
          <a:p>
            <a:pPr marL="610870" indent="-514350">
              <a:buSzPts val="2600"/>
              <a:buFont typeface="Arial"/>
              <a:buAutoNum type="alphaUcPeriod"/>
            </a:pPr>
            <a:r>
              <a:rPr lang="en-US" dirty="0">
                <a:solidFill>
                  <a:srgbClr val="9A6533"/>
                </a:solidFill>
              </a:rPr>
              <a:t>We’re lost…</a:t>
            </a:r>
            <a:endParaRPr lang="en-US" dirty="0"/>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4" name="Add-in" descr="Add-in content for Poll Everywhere.">
                <a:extLst>
                  <a:ext uri="{FF2B5EF4-FFF2-40B4-BE49-F238E27FC236}">
                    <a16:creationId xmlns:a16="http://schemas.microsoft.com/office/drawing/2014/main" id="{2EA05FF8-40FA-52F9-DD8A-D386C6C40C83}"/>
                  </a:ext>
                </a:extLst>
              </p:cNvPr>
              <p:cNvGraphicFramePr>
                <a:graphicFrameLocks noGrp="1"/>
              </p:cNvGraphicFramePr>
              <p:nvPr>
                <p:extLst>
                  <p:ext uri="{D42A27DB-BD31-4B8C-83A1-F6EECF244321}">
                    <p14:modId xmlns:p14="http://schemas.microsoft.com/office/powerpoint/2010/main" val="4200847520"/>
                  </p:ext>
                </p:extLst>
              </p:nvPr>
            </p:nvGraphicFramePr>
            <p:xfrm>
              <a:off x="-1" y="250660"/>
              <a:ext cx="9144001" cy="6631757"/>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p:pic>
            <p:nvPicPr>
              <p:cNvPr id="4" name="Add-in" descr="Add-in content for Poll Everywhere.">
                <a:extLst>
                  <a:ext uri="{FF2B5EF4-FFF2-40B4-BE49-F238E27FC236}">
                    <a16:creationId xmlns:a16="http://schemas.microsoft.com/office/drawing/2014/main" id="{2EA05FF8-40FA-52F9-DD8A-D386C6C40C83}"/>
                  </a:ext>
                </a:extLst>
              </p:cNvPr>
              <p:cNvPicPr>
                <a:picLocks noGrp="1" noRot="1" noChangeAspect="1" noMove="1" noResize="1" noEditPoints="1" noAdjustHandles="1" noChangeArrowheads="1" noChangeShapeType="1"/>
              </p:cNvPicPr>
              <p:nvPr/>
            </p:nvPicPr>
            <p:blipFill>
              <a:blip r:embed="rId4"/>
              <a:stretch>
                <a:fillRect/>
              </a:stretch>
            </p:blipFill>
            <p:spPr>
              <a:xfrm>
                <a:off x="-1" y="250660"/>
                <a:ext cx="9144001" cy="6631757"/>
              </a:xfrm>
              <a:prstGeom prst="rect">
                <a:avLst/>
              </a:prstGeom>
            </p:spPr>
          </p:pic>
        </mc:Fallback>
      </mc:AlternateContent>
    </p:spTree>
    <p:extLst>
      <p:ext uri="{BB962C8B-B14F-4D97-AF65-F5344CB8AC3E}">
        <p14:creationId xmlns:p14="http://schemas.microsoft.com/office/powerpoint/2010/main" val="1536304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4"/>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r>
              <a:rPr lang="en-US" dirty="0">
                <a:solidFill>
                  <a:schemeClr val="tx1"/>
                </a:solidFill>
              </a:rPr>
              <a:t>Combating Procrastination</a:t>
            </a:r>
          </a:p>
          <a:p>
            <a:pPr marL="640080" lvl="1" indent="-283464"/>
            <a:r>
              <a:rPr lang="en-US" dirty="0">
                <a:solidFill>
                  <a:schemeClr val="tx1"/>
                </a:solidFill>
              </a:rPr>
              <a:t>Procrastination Reflection and Avoidance Tips</a:t>
            </a:r>
          </a:p>
          <a:p>
            <a:pPr marL="356616" lvl="1" indent="0" algn="l" rtl="0">
              <a:lnSpc>
                <a:spcPct val="110000"/>
              </a:lnSpc>
              <a:spcBef>
                <a:spcPts val="24"/>
              </a:spcBef>
              <a:spcAft>
                <a:spcPts val="0"/>
              </a:spcAft>
              <a:buSzPts val="2420"/>
              <a:buNone/>
            </a:pPr>
            <a:endParaRPr dirty="0">
              <a:solidFill>
                <a:schemeClr val="tx1"/>
              </a:solidFill>
            </a:endParaRPr>
          </a:p>
          <a:p>
            <a:pPr marL="347472" lvl="0" indent="-347472" algn="l" rtl="0">
              <a:lnSpc>
                <a:spcPct val="110000"/>
              </a:lnSpc>
              <a:spcBef>
                <a:spcPts val="440"/>
              </a:spcBef>
              <a:spcAft>
                <a:spcPts val="0"/>
              </a:spcAft>
              <a:buSzPts val="2080"/>
              <a:buFont typeface="Noto Sans Symbols"/>
              <a:buChar char="❖"/>
            </a:pPr>
            <a:r>
              <a:rPr lang="en-US" dirty="0">
                <a:solidFill>
                  <a:schemeClr val="tx1"/>
                </a:solidFill>
              </a:rPr>
              <a:t>Binary Number Representations</a:t>
            </a:r>
          </a:p>
          <a:p>
            <a:pPr marL="640080" lvl="1" indent="-283464" algn="l" rtl="0">
              <a:lnSpc>
                <a:spcPct val="110000"/>
              </a:lnSpc>
              <a:spcBef>
                <a:spcPts val="24"/>
              </a:spcBef>
              <a:spcAft>
                <a:spcPts val="0"/>
              </a:spcAft>
              <a:buSzPts val="2420"/>
              <a:buChar char="▪"/>
            </a:pPr>
            <a:r>
              <a:rPr lang="en-US" dirty="0">
                <a:solidFill>
                  <a:schemeClr val="tx1"/>
                </a:solidFill>
              </a:rPr>
              <a:t>Unsigned, Signed, and Two’s Complement</a:t>
            </a:r>
          </a:p>
          <a:p>
            <a:pPr marL="640080" lvl="1" indent="-283464" algn="l" rtl="0">
              <a:lnSpc>
                <a:spcPct val="110000"/>
              </a:lnSpc>
              <a:spcBef>
                <a:spcPts val="24"/>
              </a:spcBef>
              <a:spcAft>
                <a:spcPts val="0"/>
              </a:spcAft>
              <a:buSzPts val="2420"/>
              <a:buChar char="▪"/>
            </a:pPr>
            <a:endParaRPr lang="en-US" dirty="0">
              <a:solidFill>
                <a:schemeClr val="tx1"/>
              </a:solidFill>
            </a:endParaRPr>
          </a:p>
          <a:p>
            <a:pPr marL="347472" lvl="0" indent="-347472" algn="l" rtl="0">
              <a:lnSpc>
                <a:spcPct val="110000"/>
              </a:lnSpc>
              <a:spcBef>
                <a:spcPts val="440"/>
              </a:spcBef>
              <a:spcAft>
                <a:spcPts val="0"/>
              </a:spcAft>
              <a:buSzPts val="2080"/>
              <a:buFont typeface="Noto Sans Symbols"/>
              <a:buChar char="❖"/>
            </a:pPr>
            <a:r>
              <a:rPr lang="en-US" b="1" dirty="0">
                <a:solidFill>
                  <a:srgbClr val="4A2A84"/>
                </a:solidFill>
              </a:rPr>
              <a:t>The Arithmetic Logic Unit (ALU)</a:t>
            </a:r>
          </a:p>
          <a:p>
            <a:pPr marL="640080" lvl="1" indent="-283464" algn="l" rtl="0">
              <a:lnSpc>
                <a:spcPct val="110000"/>
              </a:lnSpc>
              <a:spcBef>
                <a:spcPts val="24"/>
              </a:spcBef>
              <a:spcAft>
                <a:spcPts val="0"/>
              </a:spcAft>
              <a:buSzPts val="2420"/>
              <a:buChar char="▪"/>
            </a:pPr>
            <a:r>
              <a:rPr lang="en-US" b="1" dirty="0">
                <a:solidFill>
                  <a:srgbClr val="4A2A84"/>
                </a:solidFill>
              </a:rPr>
              <a:t>Specification and ALU Function Examples</a:t>
            </a:r>
          </a:p>
          <a:p>
            <a:pPr marL="640080" lvl="1" indent="-129794" algn="l" rtl="0">
              <a:lnSpc>
                <a:spcPct val="110000"/>
              </a:lnSpc>
              <a:spcBef>
                <a:spcPts val="24"/>
              </a:spcBef>
              <a:spcAft>
                <a:spcPts val="0"/>
              </a:spcAft>
              <a:buSzPts val="2420"/>
              <a:buNone/>
            </a:pPr>
            <a:endParaRPr lang="en-US" dirty="0">
              <a:solidFill>
                <a:schemeClr val="tx1"/>
              </a:solidFill>
            </a:endParaRPr>
          </a:p>
          <a:p>
            <a:pPr marL="347472" lvl="0" indent="-347472" algn="l" rtl="0">
              <a:lnSpc>
                <a:spcPct val="110000"/>
              </a:lnSpc>
              <a:spcBef>
                <a:spcPts val="440"/>
              </a:spcBef>
              <a:spcAft>
                <a:spcPts val="0"/>
              </a:spcAft>
              <a:buSzPts val="2080"/>
              <a:buFont typeface="Noto Sans Symbols"/>
              <a:buChar char="❖"/>
            </a:pPr>
            <a:r>
              <a:rPr lang="en-US" dirty="0">
                <a:solidFill>
                  <a:schemeClr val="tx1"/>
                </a:solidFill>
              </a:rPr>
              <a:t>Project 3 Overview</a:t>
            </a:r>
          </a:p>
          <a:p>
            <a:pPr marL="640080" lvl="1" indent="-283464" algn="l" rtl="0">
              <a:lnSpc>
                <a:spcPct val="110000"/>
              </a:lnSpc>
              <a:spcBef>
                <a:spcPts val="24"/>
              </a:spcBef>
              <a:spcAft>
                <a:spcPts val="0"/>
              </a:spcAft>
              <a:buSzPts val="2420"/>
              <a:buChar char="▪"/>
            </a:pPr>
            <a:r>
              <a:rPr lang="en-US" dirty="0">
                <a:solidFill>
                  <a:schemeClr val="tx1"/>
                </a:solidFill>
              </a:rPr>
              <a:t>ALU Implementation Strategy</a:t>
            </a:r>
          </a:p>
          <a:p>
            <a:pPr marL="640080" lvl="1" indent="-283464" algn="l" rtl="0">
              <a:lnSpc>
                <a:spcPct val="110000"/>
              </a:lnSpc>
              <a:spcBef>
                <a:spcPts val="24"/>
              </a:spcBef>
              <a:spcAft>
                <a:spcPts val="0"/>
              </a:spcAft>
              <a:buSzPts val="2420"/>
              <a:buChar char="▪"/>
            </a:pPr>
            <a:r>
              <a:rPr lang="en-US" dirty="0">
                <a:solidFill>
                  <a:schemeClr val="tx1"/>
                </a:solidFill>
              </a:rPr>
              <a:t>HDL Tips and Tricks</a:t>
            </a:r>
          </a:p>
        </p:txBody>
      </p:sp>
      <p:sp>
        <p:nvSpPr>
          <p:cNvPr id="48" name="Google Shape;48;p4"/>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Lecture Outline</a:t>
            </a:r>
            <a:endParaRPr/>
          </a:p>
        </p:txBody>
      </p:sp>
      <p:sp>
        <p:nvSpPr>
          <p:cNvPr id="49" name="Google Shape;49;p4"/>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21</a:t>
            </a:fld>
            <a:endParaRPr/>
          </a:p>
        </p:txBody>
      </p:sp>
    </p:spTree>
    <p:extLst>
      <p:ext uri="{BB962C8B-B14F-4D97-AF65-F5344CB8AC3E}">
        <p14:creationId xmlns:p14="http://schemas.microsoft.com/office/powerpoint/2010/main" val="14399458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55"/>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The Von Neumann Architecture</a:t>
            </a:r>
            <a:endParaRPr/>
          </a:p>
        </p:txBody>
      </p:sp>
      <p:sp>
        <p:nvSpPr>
          <p:cNvPr id="239" name="Google Shape;239;p55"/>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22</a:t>
            </a:fld>
            <a:endParaRPr/>
          </a:p>
        </p:txBody>
      </p:sp>
      <p:sp>
        <p:nvSpPr>
          <p:cNvPr id="240" name="Google Shape;240;p55"/>
          <p:cNvSpPr/>
          <p:nvPr/>
        </p:nvSpPr>
        <p:spPr>
          <a:xfrm>
            <a:off x="2298745" y="1405475"/>
            <a:ext cx="4530000" cy="43164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1000"/>
              </a:spcBef>
              <a:spcAft>
                <a:spcPts val="0"/>
              </a:spcAft>
              <a:buClr>
                <a:srgbClr val="000000"/>
              </a:buClr>
              <a:buSzPts val="2000"/>
              <a:buFont typeface="Arial"/>
              <a:buNone/>
            </a:pPr>
            <a:r>
              <a:rPr lang="en-US" sz="2000" b="1" i="0" u="none" strike="noStrike" cap="none">
                <a:solidFill>
                  <a:srgbClr val="000000"/>
                </a:solidFill>
                <a:latin typeface="Calibri"/>
                <a:ea typeface="Calibri"/>
                <a:cs typeface="Calibri"/>
                <a:sym typeface="Calibri"/>
              </a:rPr>
              <a:t>COMPUTER</a:t>
            </a:r>
            <a:endParaRPr sz="2000" b="1" i="0" u="none" strike="noStrike" cap="none">
              <a:solidFill>
                <a:srgbClr val="000000"/>
              </a:solidFill>
              <a:latin typeface="Calibri"/>
              <a:ea typeface="Calibri"/>
              <a:cs typeface="Calibri"/>
              <a:sym typeface="Calibri"/>
            </a:endParaRPr>
          </a:p>
        </p:txBody>
      </p:sp>
      <p:sp>
        <p:nvSpPr>
          <p:cNvPr id="241" name="Google Shape;241;p55"/>
          <p:cNvSpPr/>
          <p:nvPr/>
        </p:nvSpPr>
        <p:spPr>
          <a:xfrm>
            <a:off x="2472875" y="2078725"/>
            <a:ext cx="1649400" cy="34872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1000"/>
              </a:spcBef>
              <a:spcAft>
                <a:spcPts val="0"/>
              </a:spcAft>
              <a:buClr>
                <a:srgbClr val="000000"/>
              </a:buClr>
              <a:buSzPts val="2000"/>
              <a:buFont typeface="Arial"/>
              <a:buNone/>
            </a:pPr>
            <a:r>
              <a:rPr lang="en-US" sz="2000" b="1" i="0" u="none" strike="noStrike" cap="none">
                <a:solidFill>
                  <a:srgbClr val="000000"/>
                </a:solidFill>
                <a:latin typeface="Calibri"/>
                <a:ea typeface="Calibri"/>
                <a:cs typeface="Calibri"/>
                <a:sym typeface="Calibri"/>
              </a:rPr>
              <a:t>MEMORY</a:t>
            </a:r>
            <a:endParaRPr sz="2000" b="1" i="0" u="none" strike="noStrike" cap="none">
              <a:solidFill>
                <a:srgbClr val="000000"/>
              </a:solidFill>
              <a:latin typeface="Calibri"/>
              <a:ea typeface="Calibri"/>
              <a:cs typeface="Calibri"/>
              <a:sym typeface="Calibri"/>
            </a:endParaRPr>
          </a:p>
        </p:txBody>
      </p:sp>
      <p:sp>
        <p:nvSpPr>
          <p:cNvPr id="242" name="Google Shape;242;p55"/>
          <p:cNvSpPr txBox="1">
            <a:spLocks noGrp="1"/>
          </p:cNvSpPr>
          <p:nvPr>
            <p:ph type="body" idx="1"/>
          </p:nvPr>
        </p:nvSpPr>
        <p:spPr>
          <a:xfrm>
            <a:off x="469675" y="6095050"/>
            <a:ext cx="8366100" cy="5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520"/>
              </a:spcBef>
              <a:spcAft>
                <a:spcPts val="0"/>
              </a:spcAft>
              <a:buSzPts val="1560"/>
              <a:buNone/>
            </a:pPr>
            <a:r>
              <a:rPr lang="en-US" sz="2000"/>
              <a:t>(This picture will get more detailed as we go!)</a:t>
            </a:r>
            <a:endParaRPr sz="2000"/>
          </a:p>
          <a:p>
            <a:pPr marL="0" lvl="0" indent="0" algn="l" rtl="0">
              <a:lnSpc>
                <a:spcPct val="100000"/>
              </a:lnSpc>
              <a:spcBef>
                <a:spcPts val="520"/>
              </a:spcBef>
              <a:spcAft>
                <a:spcPts val="0"/>
              </a:spcAft>
              <a:buSzPts val="1560"/>
              <a:buNone/>
            </a:pPr>
            <a:endParaRPr/>
          </a:p>
        </p:txBody>
      </p:sp>
      <p:sp>
        <p:nvSpPr>
          <p:cNvPr id="243" name="Google Shape;243;p55"/>
          <p:cNvSpPr/>
          <p:nvPr/>
        </p:nvSpPr>
        <p:spPr>
          <a:xfrm>
            <a:off x="357025" y="3322803"/>
            <a:ext cx="1044300" cy="6471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INPUT</a:t>
            </a:r>
            <a:endParaRPr sz="1400" b="1" i="0" u="none" strike="noStrike" cap="none">
              <a:solidFill>
                <a:srgbClr val="000000"/>
              </a:solidFill>
              <a:latin typeface="Calibri"/>
              <a:ea typeface="Calibri"/>
              <a:cs typeface="Calibri"/>
              <a:sym typeface="Calibri"/>
            </a:endParaRPr>
          </a:p>
        </p:txBody>
      </p:sp>
      <p:sp>
        <p:nvSpPr>
          <p:cNvPr id="244" name="Google Shape;244;p55"/>
          <p:cNvSpPr/>
          <p:nvPr/>
        </p:nvSpPr>
        <p:spPr>
          <a:xfrm>
            <a:off x="4555800" y="2078725"/>
            <a:ext cx="2091300" cy="34872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1000"/>
              </a:spcBef>
              <a:spcAft>
                <a:spcPts val="0"/>
              </a:spcAft>
              <a:buClr>
                <a:srgbClr val="000000"/>
              </a:buClr>
              <a:buSzPts val="2000"/>
              <a:buFont typeface="Arial"/>
              <a:buNone/>
            </a:pPr>
            <a:r>
              <a:rPr lang="en-US" sz="2000" b="1" i="0" u="none" strike="noStrike" cap="none">
                <a:solidFill>
                  <a:srgbClr val="000000"/>
                </a:solidFill>
                <a:latin typeface="Calibri"/>
                <a:ea typeface="Calibri"/>
                <a:cs typeface="Calibri"/>
                <a:sym typeface="Calibri"/>
              </a:rPr>
              <a:t>CPU</a:t>
            </a:r>
            <a:endParaRPr sz="2000" b="1" i="0" u="none" strike="noStrike" cap="none">
              <a:solidFill>
                <a:srgbClr val="000000"/>
              </a:solidFill>
              <a:latin typeface="Calibri"/>
              <a:ea typeface="Calibri"/>
              <a:cs typeface="Calibri"/>
              <a:sym typeface="Calibri"/>
            </a:endParaRPr>
          </a:p>
        </p:txBody>
      </p:sp>
      <p:sp>
        <p:nvSpPr>
          <p:cNvPr id="245" name="Google Shape;245;p55"/>
          <p:cNvSpPr/>
          <p:nvPr/>
        </p:nvSpPr>
        <p:spPr>
          <a:xfrm>
            <a:off x="4732750" y="4685879"/>
            <a:ext cx="1788600" cy="3651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REGISTERS</a:t>
            </a:r>
            <a:endParaRPr sz="1400" b="1" i="0" u="none" strike="noStrike" cap="none">
              <a:solidFill>
                <a:srgbClr val="000000"/>
              </a:solidFill>
              <a:latin typeface="Calibri"/>
              <a:ea typeface="Calibri"/>
              <a:cs typeface="Calibri"/>
              <a:sym typeface="Calibri"/>
            </a:endParaRPr>
          </a:p>
        </p:txBody>
      </p:sp>
      <p:sp>
        <p:nvSpPr>
          <p:cNvPr id="246" name="Google Shape;246;p55"/>
          <p:cNvSpPr/>
          <p:nvPr/>
        </p:nvSpPr>
        <p:spPr>
          <a:xfrm>
            <a:off x="4732750" y="5104054"/>
            <a:ext cx="1788600" cy="3651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CONTROL</a:t>
            </a:r>
            <a:endParaRPr sz="1400" b="1" i="0" u="none" strike="noStrike" cap="none">
              <a:solidFill>
                <a:srgbClr val="000000"/>
              </a:solidFill>
              <a:latin typeface="Calibri"/>
              <a:ea typeface="Calibri"/>
              <a:cs typeface="Calibri"/>
              <a:sym typeface="Calibri"/>
            </a:endParaRPr>
          </a:p>
        </p:txBody>
      </p:sp>
      <p:sp>
        <p:nvSpPr>
          <p:cNvPr id="247" name="Google Shape;247;p55"/>
          <p:cNvSpPr/>
          <p:nvPr/>
        </p:nvSpPr>
        <p:spPr>
          <a:xfrm>
            <a:off x="7726175" y="3322803"/>
            <a:ext cx="1044300" cy="6471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OUTPUT</a:t>
            </a:r>
            <a:endParaRPr sz="1400" b="1" i="0" u="none" strike="noStrike" cap="none">
              <a:solidFill>
                <a:srgbClr val="000000"/>
              </a:solidFill>
              <a:latin typeface="Calibri"/>
              <a:ea typeface="Calibri"/>
              <a:cs typeface="Calibri"/>
              <a:sym typeface="Calibri"/>
            </a:endParaRPr>
          </a:p>
        </p:txBody>
      </p:sp>
      <p:sp>
        <p:nvSpPr>
          <p:cNvPr id="248" name="Google Shape;248;p55"/>
          <p:cNvSpPr/>
          <p:nvPr/>
        </p:nvSpPr>
        <p:spPr>
          <a:xfrm>
            <a:off x="1421550" y="3406975"/>
            <a:ext cx="1014300" cy="478800"/>
          </a:xfrm>
          <a:prstGeom prst="rightArrow">
            <a:avLst>
              <a:gd name="adj1" fmla="val 50000"/>
              <a:gd name="adj2" fmla="val 50000"/>
            </a:avLst>
          </a:prstGeom>
          <a:solidFill>
            <a:srgbClr val="714E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55"/>
          <p:cNvSpPr/>
          <p:nvPr/>
        </p:nvSpPr>
        <p:spPr>
          <a:xfrm>
            <a:off x="6828750" y="3406975"/>
            <a:ext cx="1014300" cy="478800"/>
          </a:xfrm>
          <a:prstGeom prst="rightArrow">
            <a:avLst>
              <a:gd name="adj1" fmla="val 50000"/>
              <a:gd name="adj2" fmla="val 50000"/>
            </a:avLst>
          </a:prstGeom>
          <a:solidFill>
            <a:srgbClr val="714E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55"/>
          <p:cNvSpPr/>
          <p:nvPr/>
        </p:nvSpPr>
        <p:spPr>
          <a:xfrm rot="10800000">
            <a:off x="3982800" y="3664275"/>
            <a:ext cx="573000" cy="478800"/>
          </a:xfrm>
          <a:prstGeom prst="rightArrow">
            <a:avLst>
              <a:gd name="adj1" fmla="val 50000"/>
              <a:gd name="adj2" fmla="val 50000"/>
            </a:avLst>
          </a:prstGeom>
          <a:solidFill>
            <a:srgbClr val="714E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55"/>
          <p:cNvSpPr/>
          <p:nvPr/>
        </p:nvSpPr>
        <p:spPr>
          <a:xfrm>
            <a:off x="4122275" y="3189600"/>
            <a:ext cx="573000" cy="478800"/>
          </a:xfrm>
          <a:prstGeom prst="rightArrow">
            <a:avLst>
              <a:gd name="adj1" fmla="val 50000"/>
              <a:gd name="adj2" fmla="val 50000"/>
            </a:avLst>
          </a:prstGeom>
          <a:solidFill>
            <a:srgbClr val="714E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52" name="Google Shape;252;p55"/>
          <p:cNvPicPr preferRelativeResize="0"/>
          <p:nvPr/>
        </p:nvPicPr>
        <p:blipFill rotWithShape="1">
          <a:blip r:embed="rId3">
            <a:alphaModFix/>
          </a:blip>
          <a:srcRect/>
          <a:stretch/>
        </p:blipFill>
        <p:spPr>
          <a:xfrm>
            <a:off x="4777033" y="2736190"/>
            <a:ext cx="1648825" cy="182034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59"/>
          <p:cNvSpPr txBox="1">
            <a:spLocks noGrp="1"/>
          </p:cNvSpPr>
          <p:nvPr>
            <p:ph type="body" idx="1"/>
          </p:nvPr>
        </p:nvSpPr>
        <p:spPr>
          <a:xfrm>
            <a:off x="396875" y="1362075"/>
            <a:ext cx="6099023" cy="4972050"/>
          </a:xfrm>
          <a:prstGeom prst="rect">
            <a:avLst/>
          </a:prstGeom>
          <a:noFill/>
          <a:ln>
            <a:noFill/>
          </a:ln>
        </p:spPr>
        <p:txBody>
          <a:bodyPr spcFirstLastPara="1" wrap="square" lIns="91425" tIns="45700" rIns="91425" bIns="45700" anchor="t" anchorCtr="0">
            <a:noAutofit/>
          </a:bodyPr>
          <a:lstStyle/>
          <a:p>
            <a:pPr marL="457200" lvl="0" indent="-360680" algn="l" rtl="0">
              <a:lnSpc>
                <a:spcPct val="110000"/>
              </a:lnSpc>
              <a:spcBef>
                <a:spcPts val="440"/>
              </a:spcBef>
              <a:spcAft>
                <a:spcPts val="0"/>
              </a:spcAft>
              <a:buSzPts val="2080"/>
              <a:buFont typeface="Noto Sans Symbols"/>
              <a:buChar char="❖"/>
            </a:pPr>
            <a:r>
              <a:rPr lang="en-US" dirty="0"/>
              <a:t>Computes a function on two inputs to produce an output</a:t>
            </a:r>
            <a:endParaRPr dirty="0"/>
          </a:p>
          <a:p>
            <a:pPr marL="457200" lvl="0" indent="-228600" algn="l" rtl="0">
              <a:lnSpc>
                <a:spcPct val="110000"/>
              </a:lnSpc>
              <a:spcBef>
                <a:spcPts val="440"/>
              </a:spcBef>
              <a:spcAft>
                <a:spcPts val="0"/>
              </a:spcAft>
              <a:buSzPts val="2080"/>
              <a:buFont typeface="Noto Sans Symbols"/>
              <a:buNone/>
            </a:pPr>
            <a:endParaRPr dirty="0"/>
          </a:p>
          <a:p>
            <a:pPr marL="457200" lvl="0" indent="-360680" algn="l" rtl="0">
              <a:lnSpc>
                <a:spcPct val="110000"/>
              </a:lnSpc>
              <a:spcBef>
                <a:spcPts val="440"/>
              </a:spcBef>
              <a:spcAft>
                <a:spcPts val="0"/>
              </a:spcAft>
              <a:buSzPts val="2080"/>
              <a:buFont typeface="Noto Sans Symbols"/>
              <a:buChar char="❖"/>
            </a:pPr>
            <a:r>
              <a:rPr lang="en-US" dirty="0"/>
              <a:t>Input Control Bits specific which function should be computed</a:t>
            </a:r>
            <a:endParaRPr dirty="0"/>
          </a:p>
          <a:p>
            <a:pPr marL="914400" lvl="1" indent="-382269" algn="l" rtl="0">
              <a:lnSpc>
                <a:spcPct val="110000"/>
              </a:lnSpc>
              <a:spcBef>
                <a:spcPts val="24"/>
              </a:spcBef>
              <a:spcAft>
                <a:spcPts val="0"/>
              </a:spcAft>
              <a:buSzPts val="2420"/>
              <a:buChar char="▪"/>
            </a:pPr>
            <a:r>
              <a:rPr lang="en-US" dirty="0"/>
              <a:t>Supports a combination of logical (</a:t>
            </a:r>
            <a:r>
              <a:rPr lang="en-US" b="1" dirty="0">
                <a:latin typeface="Courier New"/>
                <a:ea typeface="Courier New"/>
                <a:cs typeface="Courier New"/>
                <a:sym typeface="Courier New"/>
              </a:rPr>
              <a:t>And</a:t>
            </a:r>
            <a:r>
              <a:rPr lang="en-US" dirty="0"/>
              <a:t>, </a:t>
            </a:r>
            <a:r>
              <a:rPr lang="en-US" b="1" dirty="0">
                <a:latin typeface="Courier New"/>
                <a:ea typeface="Courier New"/>
                <a:cs typeface="Courier New"/>
                <a:sym typeface="Courier New"/>
              </a:rPr>
              <a:t>Or</a:t>
            </a:r>
            <a:r>
              <a:rPr lang="en-US" dirty="0"/>
              <a:t>) and arithmetic operations (</a:t>
            </a:r>
            <a:r>
              <a:rPr lang="en-US" dirty="0">
                <a:latin typeface="Cambria Math"/>
                <a:ea typeface="Cambria Math"/>
                <a:cs typeface="Cambria Math"/>
                <a:sym typeface="Cambria Math"/>
              </a:rPr>
              <a:t>+, –</a:t>
            </a:r>
            <a:r>
              <a:rPr lang="en-US" dirty="0"/>
              <a:t>)</a:t>
            </a:r>
            <a:endParaRPr dirty="0"/>
          </a:p>
          <a:p>
            <a:pPr marL="914400" lvl="1" indent="-228598" algn="l" rtl="0">
              <a:lnSpc>
                <a:spcPct val="110000"/>
              </a:lnSpc>
              <a:spcBef>
                <a:spcPts val="24"/>
              </a:spcBef>
              <a:spcAft>
                <a:spcPts val="0"/>
              </a:spcAft>
              <a:buSzPts val="2420"/>
              <a:buNone/>
            </a:pPr>
            <a:endParaRPr dirty="0"/>
          </a:p>
          <a:p>
            <a:pPr marL="457200" lvl="0" indent="-360680" algn="l" rtl="0">
              <a:lnSpc>
                <a:spcPct val="110000"/>
              </a:lnSpc>
              <a:spcBef>
                <a:spcPts val="440"/>
              </a:spcBef>
              <a:spcAft>
                <a:spcPts val="0"/>
              </a:spcAft>
              <a:buSzPts val="2080"/>
              <a:buFont typeface="Noto Sans Symbols"/>
              <a:buChar char="❖"/>
            </a:pPr>
            <a:r>
              <a:rPr lang="en-US" dirty="0"/>
              <a:t>Indicate properties of the result with </a:t>
            </a:r>
            <a:r>
              <a:rPr lang="en-US" b="1" dirty="0"/>
              <a:t>Output Control Bits</a:t>
            </a:r>
            <a:r>
              <a:rPr lang="en-US" dirty="0"/>
              <a:t> (commonly called </a:t>
            </a:r>
            <a:r>
              <a:rPr lang="en-US" b="1" dirty="0"/>
              <a:t>Flags</a:t>
            </a:r>
            <a:r>
              <a:rPr lang="en-US" dirty="0"/>
              <a:t>)</a:t>
            </a:r>
            <a:endParaRPr dirty="0"/>
          </a:p>
        </p:txBody>
      </p:sp>
      <p:sp>
        <p:nvSpPr>
          <p:cNvPr id="258" name="Google Shape;258;p59"/>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The Arithmetic Logic Unit</a:t>
            </a:r>
            <a:endParaRPr/>
          </a:p>
        </p:txBody>
      </p:sp>
      <p:sp>
        <p:nvSpPr>
          <p:cNvPr id="259" name="Google Shape;259;p59"/>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23</a:t>
            </a:fld>
            <a:endParaRPr/>
          </a:p>
        </p:txBody>
      </p:sp>
      <p:sp>
        <p:nvSpPr>
          <p:cNvPr id="261" name="Google Shape;261;p59"/>
          <p:cNvSpPr/>
          <p:nvPr/>
        </p:nvSpPr>
        <p:spPr>
          <a:xfrm rot="5400000">
            <a:off x="6969809" y="4864434"/>
            <a:ext cx="622343" cy="214941"/>
          </a:xfrm>
          <a:prstGeom prst="rightArrow">
            <a:avLst>
              <a:gd name="adj1" fmla="val 50000"/>
              <a:gd name="adj2" fmla="val 50000"/>
            </a:avLst>
          </a:prstGeom>
          <a:solidFill>
            <a:srgbClr val="4581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62" name="Google Shape;262;p59"/>
          <p:cNvPicPr preferRelativeResize="0"/>
          <p:nvPr/>
        </p:nvPicPr>
        <p:blipFill rotWithShape="1">
          <a:blip r:embed="rId3">
            <a:alphaModFix/>
          </a:blip>
          <a:srcRect/>
          <a:stretch/>
        </p:blipFill>
        <p:spPr>
          <a:xfrm>
            <a:off x="6352866" y="2405609"/>
            <a:ext cx="1760732" cy="2752852"/>
          </a:xfrm>
          <a:prstGeom prst="rect">
            <a:avLst/>
          </a:prstGeom>
          <a:noFill/>
          <a:ln>
            <a:noFill/>
          </a:ln>
        </p:spPr>
      </p:pic>
      <p:sp>
        <p:nvSpPr>
          <p:cNvPr id="263" name="Google Shape;263;p59"/>
          <p:cNvSpPr txBox="1"/>
          <p:nvPr/>
        </p:nvSpPr>
        <p:spPr>
          <a:xfrm>
            <a:off x="6679944" y="1731106"/>
            <a:ext cx="1223238" cy="546141"/>
          </a:xfrm>
          <a:prstGeom prst="rect">
            <a:avLst/>
          </a:prstGeom>
          <a:solidFill>
            <a:srgbClr val="D9D2E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Calibri"/>
                <a:ea typeface="Calibri"/>
                <a:cs typeface="Calibri"/>
                <a:sym typeface="Calibri"/>
              </a:rPr>
              <a:t>Input Control Bits</a:t>
            </a:r>
            <a:endParaRPr sz="1600" b="0" i="0" u="none" strike="noStrike" cap="none" dirty="0">
              <a:solidFill>
                <a:srgbClr val="000000"/>
              </a:solidFill>
              <a:latin typeface="Calibri"/>
              <a:ea typeface="Calibri"/>
              <a:cs typeface="Calibri"/>
              <a:sym typeface="Calibri"/>
            </a:endParaRPr>
          </a:p>
        </p:txBody>
      </p:sp>
      <p:sp>
        <p:nvSpPr>
          <p:cNvPr id="264" name="Google Shape;264;p59"/>
          <p:cNvSpPr txBox="1"/>
          <p:nvPr/>
        </p:nvSpPr>
        <p:spPr>
          <a:xfrm>
            <a:off x="6579678" y="5283076"/>
            <a:ext cx="1406575" cy="819026"/>
          </a:xfrm>
          <a:prstGeom prst="rect">
            <a:avLst/>
          </a:prstGeom>
          <a:solidFill>
            <a:srgbClr val="D0E0E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Calibri"/>
                <a:ea typeface="Calibri"/>
                <a:cs typeface="Calibri"/>
                <a:sym typeface="Calibri"/>
              </a:rPr>
              <a:t>Output Control Bits</a:t>
            </a:r>
            <a:endParaRPr sz="16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Calibri"/>
                <a:ea typeface="Calibri"/>
                <a:cs typeface="Calibri"/>
                <a:sym typeface="Calibri"/>
              </a:rPr>
              <a:t>(Flags)</a:t>
            </a:r>
            <a:endParaRPr sz="1600" b="0" i="0" u="none" strike="noStrike" cap="none" dirty="0">
              <a:solidFill>
                <a:srgbClr val="000000"/>
              </a:solidFill>
              <a:latin typeface="Calibri"/>
              <a:ea typeface="Calibri"/>
              <a:cs typeface="Calibri"/>
              <a:sym typeface="Calibri"/>
            </a:endParaRPr>
          </a:p>
        </p:txBody>
      </p:sp>
      <p:sp>
        <p:nvSpPr>
          <p:cNvPr id="265" name="Google Shape;265;p59"/>
          <p:cNvSpPr txBox="1"/>
          <p:nvPr/>
        </p:nvSpPr>
        <p:spPr>
          <a:xfrm>
            <a:off x="8316123" y="3539191"/>
            <a:ext cx="827877" cy="358105"/>
          </a:xfrm>
          <a:prstGeom prst="rect">
            <a:avLst/>
          </a:prstGeom>
          <a:solidFill>
            <a:srgbClr val="D0E0E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Output</a:t>
            </a:r>
            <a:endParaRPr sz="1600" b="0" i="0" u="none" strike="noStrike" cap="none">
              <a:solidFill>
                <a:srgbClr val="000000"/>
              </a:solidFill>
              <a:latin typeface="Calibri"/>
              <a:ea typeface="Calibri"/>
              <a:cs typeface="Calibri"/>
              <a:sym typeface="Calibri"/>
            </a:endParaRPr>
          </a:p>
        </p:txBody>
      </p:sp>
      <p:sp>
        <p:nvSpPr>
          <p:cNvPr id="266" name="Google Shape;266;p59"/>
          <p:cNvSpPr txBox="1"/>
          <p:nvPr/>
        </p:nvSpPr>
        <p:spPr>
          <a:xfrm>
            <a:off x="5465518" y="2838369"/>
            <a:ext cx="804248" cy="358105"/>
          </a:xfrm>
          <a:prstGeom prst="rect">
            <a:avLst/>
          </a:prstGeom>
          <a:solidFill>
            <a:srgbClr val="D9D2E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Input A</a:t>
            </a:r>
            <a:endParaRPr sz="1600" b="0" i="0" u="none" strike="noStrike" cap="none">
              <a:solidFill>
                <a:srgbClr val="000000"/>
              </a:solidFill>
              <a:latin typeface="Calibri"/>
              <a:ea typeface="Calibri"/>
              <a:cs typeface="Calibri"/>
              <a:sym typeface="Calibri"/>
            </a:endParaRPr>
          </a:p>
        </p:txBody>
      </p:sp>
      <p:sp>
        <p:nvSpPr>
          <p:cNvPr id="267" name="Google Shape;267;p59"/>
          <p:cNvSpPr/>
          <p:nvPr/>
        </p:nvSpPr>
        <p:spPr>
          <a:xfrm>
            <a:off x="6269767" y="2888687"/>
            <a:ext cx="321710" cy="257471"/>
          </a:xfrm>
          <a:prstGeom prst="rightArrow">
            <a:avLst>
              <a:gd name="adj1" fmla="val 50000"/>
              <a:gd name="adj2" fmla="val 50000"/>
            </a:avLst>
          </a:prstGeom>
          <a:solidFill>
            <a:srgbClr val="714E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59"/>
          <p:cNvSpPr/>
          <p:nvPr/>
        </p:nvSpPr>
        <p:spPr>
          <a:xfrm>
            <a:off x="7986253" y="3589508"/>
            <a:ext cx="329870" cy="257471"/>
          </a:xfrm>
          <a:prstGeom prst="rightArrow">
            <a:avLst>
              <a:gd name="adj1" fmla="val 50000"/>
              <a:gd name="adj2" fmla="val 50000"/>
            </a:avLst>
          </a:prstGeom>
          <a:solidFill>
            <a:srgbClr val="4581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59"/>
          <p:cNvSpPr/>
          <p:nvPr/>
        </p:nvSpPr>
        <p:spPr>
          <a:xfrm rot="5400000">
            <a:off x="7005696" y="2455643"/>
            <a:ext cx="571732" cy="214941"/>
          </a:xfrm>
          <a:prstGeom prst="rightArrow">
            <a:avLst>
              <a:gd name="adj1" fmla="val 50000"/>
              <a:gd name="adj2" fmla="val 50000"/>
            </a:avLst>
          </a:prstGeom>
          <a:solidFill>
            <a:srgbClr val="714E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59"/>
          <p:cNvSpPr txBox="1"/>
          <p:nvPr/>
        </p:nvSpPr>
        <p:spPr>
          <a:xfrm>
            <a:off x="5467445" y="4405542"/>
            <a:ext cx="804248" cy="358105"/>
          </a:xfrm>
          <a:prstGeom prst="rect">
            <a:avLst/>
          </a:prstGeom>
          <a:solidFill>
            <a:srgbClr val="D9D2E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Input B</a:t>
            </a:r>
            <a:endParaRPr sz="1600" b="0" i="0" u="none" strike="noStrike" cap="none">
              <a:solidFill>
                <a:srgbClr val="000000"/>
              </a:solidFill>
              <a:latin typeface="Calibri"/>
              <a:ea typeface="Calibri"/>
              <a:cs typeface="Calibri"/>
              <a:sym typeface="Calibri"/>
            </a:endParaRPr>
          </a:p>
        </p:txBody>
      </p:sp>
      <p:sp>
        <p:nvSpPr>
          <p:cNvPr id="271" name="Google Shape;271;p59"/>
          <p:cNvSpPr/>
          <p:nvPr/>
        </p:nvSpPr>
        <p:spPr>
          <a:xfrm>
            <a:off x="6271694" y="4455860"/>
            <a:ext cx="321710" cy="257471"/>
          </a:xfrm>
          <a:prstGeom prst="rightArrow">
            <a:avLst>
              <a:gd name="adj1" fmla="val 50000"/>
              <a:gd name="adj2" fmla="val 50000"/>
            </a:avLst>
          </a:prstGeom>
          <a:solidFill>
            <a:srgbClr val="714E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7">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 grpId="0" animBg="1"/>
      <p:bldP spid="263" grpId="0" animBg="1"/>
      <p:bldP spid="264" grpId="0" animBg="1"/>
      <p:bldP spid="2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60"/>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Our ALU Implementation</a:t>
            </a:r>
            <a:endParaRPr/>
          </a:p>
        </p:txBody>
      </p:sp>
      <p:sp>
        <p:nvSpPr>
          <p:cNvPr id="277" name="Google Shape;277;p60"/>
          <p:cNvSpPr txBox="1">
            <a:spLocks noGrp="1"/>
          </p:cNvSpPr>
          <p:nvPr>
            <p:ph type="body" idx="1"/>
          </p:nvPr>
        </p:nvSpPr>
        <p:spPr>
          <a:xfrm>
            <a:off x="396875" y="1362075"/>
            <a:ext cx="5371277"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Inputs &amp; Outputs</a:t>
            </a:r>
            <a:endParaRPr dirty="0"/>
          </a:p>
          <a:p>
            <a:pPr marL="640080" lvl="1" indent="-283464" algn="l" rtl="0">
              <a:lnSpc>
                <a:spcPct val="110000"/>
              </a:lnSpc>
              <a:spcBef>
                <a:spcPts val="24"/>
              </a:spcBef>
              <a:spcAft>
                <a:spcPts val="0"/>
              </a:spcAft>
              <a:buSzPts val="2420"/>
              <a:buChar char="▪"/>
            </a:pPr>
            <a:r>
              <a:rPr lang="en-US" dirty="0"/>
              <a:t>16-bit inputs </a:t>
            </a:r>
            <a:r>
              <a:rPr lang="en-US" b="1" dirty="0">
                <a:latin typeface="Courier New"/>
                <a:ea typeface="Courier New"/>
                <a:cs typeface="Courier New"/>
                <a:sym typeface="Courier New"/>
              </a:rPr>
              <a:t>x</a:t>
            </a:r>
            <a:r>
              <a:rPr lang="en-US" dirty="0"/>
              <a:t> and </a:t>
            </a:r>
            <a:r>
              <a:rPr lang="en-US" b="1" dirty="0">
                <a:latin typeface="Courier New"/>
                <a:ea typeface="Courier New"/>
                <a:cs typeface="Courier New"/>
                <a:sym typeface="Courier New"/>
              </a:rPr>
              <a:t>y</a:t>
            </a:r>
            <a:r>
              <a:rPr lang="en-US" dirty="0"/>
              <a:t> and output </a:t>
            </a:r>
            <a:r>
              <a:rPr lang="en-US" b="1" dirty="0">
                <a:latin typeface="Courier New"/>
                <a:ea typeface="Courier New"/>
                <a:cs typeface="Courier New"/>
                <a:sym typeface="Courier New"/>
              </a:rPr>
              <a:t>out</a:t>
            </a:r>
            <a:endParaRPr dirty="0"/>
          </a:p>
          <a:p>
            <a:pPr marL="640080" lvl="1" indent="-283464" algn="l" rtl="0">
              <a:lnSpc>
                <a:spcPct val="110000"/>
              </a:lnSpc>
              <a:spcBef>
                <a:spcPts val="24"/>
              </a:spcBef>
              <a:spcAft>
                <a:spcPts val="0"/>
              </a:spcAft>
              <a:buSzPts val="2420"/>
              <a:buChar char="▪"/>
            </a:pPr>
            <a:r>
              <a:rPr lang="en-US" dirty="0"/>
              <a:t>Interpret in Two’s Complement</a:t>
            </a:r>
            <a:endParaRPr dirty="0"/>
          </a:p>
          <a:p>
            <a:pPr marL="914400" lvl="0" indent="0" algn="l" rtl="0">
              <a:lnSpc>
                <a:spcPct val="110000"/>
              </a:lnSpc>
              <a:spcBef>
                <a:spcPts val="24"/>
              </a:spcBef>
              <a:spcAft>
                <a:spcPts val="0"/>
              </a:spcAft>
              <a:buSzPts val="2080"/>
              <a:buNone/>
            </a:pPr>
            <a:endParaRPr sz="1600" dirty="0"/>
          </a:p>
          <a:p>
            <a:pPr marL="347472" lvl="0" indent="-347472" algn="l" rtl="0">
              <a:lnSpc>
                <a:spcPct val="110000"/>
              </a:lnSpc>
              <a:spcBef>
                <a:spcPts val="440"/>
              </a:spcBef>
              <a:spcAft>
                <a:spcPts val="0"/>
              </a:spcAft>
              <a:buSzPts val="2080"/>
              <a:buFont typeface="Noto Sans Symbols"/>
              <a:buChar char="❖"/>
            </a:pPr>
            <a:r>
              <a:rPr lang="en-US" dirty="0"/>
              <a:t>Input Control Bits</a:t>
            </a:r>
            <a:endParaRPr dirty="0"/>
          </a:p>
          <a:p>
            <a:pPr marL="640080" lvl="1" indent="-283464" algn="l" rtl="0">
              <a:lnSpc>
                <a:spcPct val="110000"/>
              </a:lnSpc>
              <a:spcBef>
                <a:spcPts val="24"/>
              </a:spcBef>
              <a:spcAft>
                <a:spcPts val="0"/>
              </a:spcAft>
              <a:buSzPts val="2420"/>
              <a:buChar char="▪"/>
            </a:pPr>
            <a:r>
              <a:rPr lang="en-US" dirty="0"/>
              <a:t>Six control bits (</a:t>
            </a:r>
            <a:r>
              <a:rPr lang="en-US" b="1" dirty="0" err="1">
                <a:latin typeface="Courier New"/>
                <a:ea typeface="Courier New"/>
                <a:cs typeface="Courier New"/>
                <a:sym typeface="Courier New"/>
              </a:rPr>
              <a:t>zx</a:t>
            </a:r>
            <a:r>
              <a:rPr lang="en-US" dirty="0"/>
              <a:t>, </a:t>
            </a:r>
            <a:r>
              <a:rPr lang="en-US" b="1" dirty="0" err="1">
                <a:latin typeface="Courier New"/>
                <a:ea typeface="Courier New"/>
                <a:cs typeface="Courier New"/>
                <a:sym typeface="Courier New"/>
              </a:rPr>
              <a:t>nx</a:t>
            </a:r>
            <a:r>
              <a:rPr lang="en-US" dirty="0"/>
              <a:t>, </a:t>
            </a:r>
            <a:r>
              <a:rPr lang="en-US" b="1" dirty="0" err="1">
                <a:latin typeface="Courier New"/>
                <a:ea typeface="Courier New"/>
                <a:cs typeface="Courier New"/>
                <a:sym typeface="Courier New"/>
              </a:rPr>
              <a:t>zy</a:t>
            </a:r>
            <a:r>
              <a:rPr lang="en-US" dirty="0"/>
              <a:t>, </a:t>
            </a:r>
            <a:r>
              <a:rPr lang="en-US" b="1" dirty="0" err="1">
                <a:latin typeface="Courier New"/>
                <a:ea typeface="Courier New"/>
                <a:cs typeface="Courier New"/>
                <a:sym typeface="Courier New"/>
              </a:rPr>
              <a:t>ny</a:t>
            </a:r>
            <a:r>
              <a:rPr lang="en-US" dirty="0"/>
              <a:t>, </a:t>
            </a:r>
            <a:r>
              <a:rPr lang="en-US" b="1" dirty="0">
                <a:latin typeface="Courier New"/>
                <a:ea typeface="Courier New"/>
                <a:cs typeface="Courier New"/>
                <a:sym typeface="Courier New"/>
              </a:rPr>
              <a:t>f</a:t>
            </a:r>
            <a:r>
              <a:rPr lang="en-US" dirty="0"/>
              <a:t>, </a:t>
            </a:r>
            <a:r>
              <a:rPr lang="en-US" b="1" dirty="0">
                <a:latin typeface="Courier New"/>
                <a:ea typeface="Courier New"/>
                <a:cs typeface="Courier New"/>
                <a:sym typeface="Courier New"/>
              </a:rPr>
              <a:t>no</a:t>
            </a:r>
            <a:r>
              <a:rPr lang="en-US" dirty="0"/>
              <a:t>) specify which function to compute</a:t>
            </a:r>
            <a:endParaRPr dirty="0"/>
          </a:p>
          <a:p>
            <a:pPr marL="640080" lvl="1" indent="-283464" algn="l" rtl="0">
              <a:lnSpc>
                <a:spcPct val="110000"/>
              </a:lnSpc>
              <a:spcBef>
                <a:spcPts val="24"/>
              </a:spcBef>
              <a:spcAft>
                <a:spcPts val="0"/>
              </a:spcAft>
              <a:buSzPts val="2420"/>
              <a:buChar char="▪"/>
            </a:pPr>
            <a:r>
              <a:rPr lang="en-US" dirty="0"/>
              <a:t>2</a:t>
            </a:r>
            <a:r>
              <a:rPr lang="en-US" baseline="30000" dirty="0"/>
              <a:t>6</a:t>
            </a:r>
            <a:r>
              <a:rPr lang="en-US" dirty="0"/>
              <a:t> = 64 different possible functions to choose from (only 18 of interest)</a:t>
            </a:r>
            <a:endParaRPr dirty="0"/>
          </a:p>
          <a:p>
            <a:pPr marL="640080" lvl="1" indent="-129794" algn="l" rtl="0">
              <a:lnSpc>
                <a:spcPct val="110000"/>
              </a:lnSpc>
              <a:spcBef>
                <a:spcPts val="24"/>
              </a:spcBef>
              <a:spcAft>
                <a:spcPts val="0"/>
              </a:spcAft>
              <a:buSzPts val="2420"/>
              <a:buNone/>
            </a:pPr>
            <a:endParaRPr sz="1600" dirty="0"/>
          </a:p>
          <a:p>
            <a:pPr marL="347472" lvl="0" indent="-347472" algn="l" rtl="0">
              <a:lnSpc>
                <a:spcPct val="110000"/>
              </a:lnSpc>
              <a:spcBef>
                <a:spcPts val="440"/>
              </a:spcBef>
              <a:spcAft>
                <a:spcPts val="0"/>
              </a:spcAft>
              <a:buSzPts val="2080"/>
              <a:buFont typeface="Noto Sans Symbols"/>
              <a:buChar char="❖"/>
            </a:pPr>
            <a:r>
              <a:rPr lang="en-US" dirty="0"/>
              <a:t>Output Control Bits (Flags)</a:t>
            </a:r>
            <a:endParaRPr dirty="0"/>
          </a:p>
          <a:p>
            <a:pPr marL="640080" lvl="1" indent="-283464" algn="l" rtl="0">
              <a:lnSpc>
                <a:spcPct val="110000"/>
              </a:lnSpc>
              <a:spcBef>
                <a:spcPts val="24"/>
              </a:spcBef>
              <a:spcAft>
                <a:spcPts val="0"/>
              </a:spcAft>
              <a:buSzPts val="2420"/>
              <a:buChar char="▪"/>
            </a:pPr>
            <a:r>
              <a:rPr lang="en-US" dirty="0"/>
              <a:t>2 bits (</a:t>
            </a:r>
            <a:r>
              <a:rPr lang="en-US" b="1" dirty="0" err="1">
                <a:latin typeface="Courier New"/>
                <a:ea typeface="Courier New"/>
                <a:cs typeface="Courier New"/>
                <a:sym typeface="Courier New"/>
              </a:rPr>
              <a:t>zr</a:t>
            </a:r>
            <a:r>
              <a:rPr lang="en-US" dirty="0"/>
              <a:t> and </a:t>
            </a:r>
            <a:r>
              <a:rPr lang="en-US" b="1" dirty="0">
                <a:latin typeface="Courier New"/>
                <a:ea typeface="Courier New"/>
                <a:cs typeface="Courier New"/>
                <a:sym typeface="Courier New"/>
              </a:rPr>
              <a:t>ng</a:t>
            </a:r>
            <a:r>
              <a:rPr lang="en-US" dirty="0"/>
              <a:t>) describing the properties of the output</a:t>
            </a: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278" name="Google Shape;278;p60"/>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24</a:t>
            </a:fld>
            <a:endParaRPr/>
          </a:p>
        </p:txBody>
      </p:sp>
      <p:grpSp>
        <p:nvGrpSpPr>
          <p:cNvPr id="279" name="Google Shape;279;p60"/>
          <p:cNvGrpSpPr/>
          <p:nvPr/>
        </p:nvGrpSpPr>
        <p:grpSpPr>
          <a:xfrm>
            <a:off x="5346435" y="2056191"/>
            <a:ext cx="3797563" cy="3577525"/>
            <a:chOff x="5041250" y="1549522"/>
            <a:chExt cx="3797563" cy="3577525"/>
          </a:xfrm>
        </p:grpSpPr>
        <p:pic>
          <p:nvPicPr>
            <p:cNvPr id="280" name="Google Shape;280;p60"/>
            <p:cNvPicPr preferRelativeResize="0"/>
            <p:nvPr/>
          </p:nvPicPr>
          <p:blipFill rotWithShape="1">
            <a:blip r:embed="rId3">
              <a:alphaModFix/>
            </a:blip>
            <a:srcRect/>
            <a:stretch/>
          </p:blipFill>
          <p:spPr>
            <a:xfrm>
              <a:off x="5615988" y="2056197"/>
              <a:ext cx="2150321" cy="2806626"/>
            </a:xfrm>
            <a:prstGeom prst="rect">
              <a:avLst/>
            </a:prstGeom>
            <a:noFill/>
            <a:ln>
              <a:noFill/>
            </a:ln>
          </p:spPr>
        </p:pic>
        <p:cxnSp>
          <p:nvCxnSpPr>
            <p:cNvPr id="281" name="Google Shape;281;p60"/>
            <p:cNvCxnSpPr/>
            <p:nvPr/>
          </p:nvCxnSpPr>
          <p:spPr>
            <a:xfrm>
              <a:off x="5362388" y="2630772"/>
              <a:ext cx="583800" cy="0"/>
            </a:xfrm>
            <a:prstGeom prst="straightConnector1">
              <a:avLst/>
            </a:prstGeom>
            <a:noFill/>
            <a:ln w="38100" cap="flat" cmpd="sng">
              <a:solidFill>
                <a:schemeClr val="dk2"/>
              </a:solidFill>
              <a:prstDash val="solid"/>
              <a:round/>
              <a:headEnd type="none" w="sm" len="sm"/>
              <a:tailEnd type="stealth" w="med" len="med"/>
            </a:ln>
          </p:spPr>
        </p:cxnSp>
        <p:sp>
          <p:nvSpPr>
            <p:cNvPr id="282" name="Google Shape;282;p60"/>
            <p:cNvSpPr txBox="1"/>
            <p:nvPr/>
          </p:nvSpPr>
          <p:spPr>
            <a:xfrm>
              <a:off x="5041250" y="2448210"/>
              <a:ext cx="326013" cy="365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x</a:t>
              </a:r>
              <a:endParaRPr sz="1600" b="1" i="0" u="none" strike="noStrike" cap="none">
                <a:solidFill>
                  <a:srgbClr val="000000"/>
                </a:solidFill>
                <a:latin typeface="Courier New"/>
                <a:ea typeface="Courier New"/>
                <a:cs typeface="Courier New"/>
                <a:sym typeface="Courier New"/>
              </a:endParaRPr>
            </a:p>
          </p:txBody>
        </p:sp>
        <p:cxnSp>
          <p:nvCxnSpPr>
            <p:cNvPr id="283" name="Google Shape;283;p60"/>
            <p:cNvCxnSpPr/>
            <p:nvPr/>
          </p:nvCxnSpPr>
          <p:spPr>
            <a:xfrm>
              <a:off x="5362388" y="4279097"/>
              <a:ext cx="583800" cy="0"/>
            </a:xfrm>
            <a:prstGeom prst="straightConnector1">
              <a:avLst/>
            </a:prstGeom>
            <a:noFill/>
            <a:ln w="38100" cap="flat" cmpd="sng">
              <a:solidFill>
                <a:schemeClr val="dk2"/>
              </a:solidFill>
              <a:prstDash val="solid"/>
              <a:round/>
              <a:headEnd type="none" w="sm" len="sm"/>
              <a:tailEnd type="stealth" w="med" len="med"/>
            </a:ln>
          </p:spPr>
        </p:cxnSp>
        <p:sp>
          <p:nvSpPr>
            <p:cNvPr id="284" name="Google Shape;284;p60"/>
            <p:cNvSpPr txBox="1"/>
            <p:nvPr/>
          </p:nvSpPr>
          <p:spPr>
            <a:xfrm>
              <a:off x="5041250" y="4096535"/>
              <a:ext cx="326013" cy="365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y</a:t>
              </a:r>
              <a:endParaRPr sz="1600" b="1" i="0" u="none" strike="noStrike" cap="none">
                <a:solidFill>
                  <a:srgbClr val="000000"/>
                </a:solidFill>
                <a:latin typeface="Courier New"/>
                <a:ea typeface="Courier New"/>
                <a:cs typeface="Courier New"/>
                <a:sym typeface="Courier New"/>
              </a:endParaRPr>
            </a:p>
          </p:txBody>
        </p:sp>
        <p:cxnSp>
          <p:nvCxnSpPr>
            <p:cNvPr id="285" name="Google Shape;285;p60"/>
            <p:cNvCxnSpPr/>
            <p:nvPr/>
          </p:nvCxnSpPr>
          <p:spPr>
            <a:xfrm>
              <a:off x="7581738" y="3403822"/>
              <a:ext cx="583800" cy="0"/>
            </a:xfrm>
            <a:prstGeom prst="straightConnector1">
              <a:avLst/>
            </a:prstGeom>
            <a:noFill/>
            <a:ln w="38100" cap="flat" cmpd="sng">
              <a:solidFill>
                <a:schemeClr val="dk2"/>
              </a:solidFill>
              <a:prstDash val="solid"/>
              <a:round/>
              <a:headEnd type="none" w="sm" len="sm"/>
              <a:tailEnd type="stealth" w="med" len="med"/>
            </a:ln>
          </p:spPr>
        </p:cxnSp>
        <p:sp>
          <p:nvSpPr>
            <p:cNvPr id="286" name="Google Shape;286;p60"/>
            <p:cNvSpPr txBox="1"/>
            <p:nvPr/>
          </p:nvSpPr>
          <p:spPr>
            <a:xfrm>
              <a:off x="8199375" y="3221272"/>
              <a:ext cx="639438" cy="365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out</a:t>
              </a:r>
              <a:endParaRPr sz="1600" b="1" i="0" u="none" strike="noStrike" cap="none">
                <a:solidFill>
                  <a:srgbClr val="000000"/>
                </a:solidFill>
                <a:latin typeface="Courier New"/>
                <a:ea typeface="Courier New"/>
                <a:cs typeface="Courier New"/>
                <a:sym typeface="Courier New"/>
              </a:endParaRPr>
            </a:p>
          </p:txBody>
        </p:sp>
        <p:cxnSp>
          <p:nvCxnSpPr>
            <p:cNvPr id="287" name="Google Shape;287;p60"/>
            <p:cNvCxnSpPr/>
            <p:nvPr/>
          </p:nvCxnSpPr>
          <p:spPr>
            <a:xfrm rot="10800000" flipH="1">
              <a:off x="5575088" y="2551572"/>
              <a:ext cx="158400" cy="158400"/>
            </a:xfrm>
            <a:prstGeom prst="straightConnector1">
              <a:avLst/>
            </a:prstGeom>
            <a:noFill/>
            <a:ln w="38100" cap="flat" cmpd="sng">
              <a:solidFill>
                <a:schemeClr val="dk2"/>
              </a:solidFill>
              <a:prstDash val="solid"/>
              <a:round/>
              <a:headEnd type="none" w="sm" len="sm"/>
              <a:tailEnd type="none" w="sm" len="sm"/>
            </a:ln>
          </p:spPr>
        </p:cxnSp>
        <p:cxnSp>
          <p:nvCxnSpPr>
            <p:cNvPr id="288" name="Google Shape;288;p60"/>
            <p:cNvCxnSpPr/>
            <p:nvPr/>
          </p:nvCxnSpPr>
          <p:spPr>
            <a:xfrm rot="10800000" flipH="1">
              <a:off x="5575088" y="4199897"/>
              <a:ext cx="158400" cy="158400"/>
            </a:xfrm>
            <a:prstGeom prst="straightConnector1">
              <a:avLst/>
            </a:prstGeom>
            <a:noFill/>
            <a:ln w="38100" cap="flat" cmpd="sng">
              <a:solidFill>
                <a:schemeClr val="dk2"/>
              </a:solidFill>
              <a:prstDash val="solid"/>
              <a:round/>
              <a:headEnd type="none" w="sm" len="sm"/>
              <a:tailEnd type="none" w="sm" len="sm"/>
            </a:ln>
          </p:spPr>
        </p:cxnSp>
        <p:cxnSp>
          <p:nvCxnSpPr>
            <p:cNvPr id="289" name="Google Shape;289;p60"/>
            <p:cNvCxnSpPr/>
            <p:nvPr/>
          </p:nvCxnSpPr>
          <p:spPr>
            <a:xfrm rot="10800000" flipH="1">
              <a:off x="7794438" y="3324622"/>
              <a:ext cx="158400" cy="158400"/>
            </a:xfrm>
            <a:prstGeom prst="straightConnector1">
              <a:avLst/>
            </a:prstGeom>
            <a:noFill/>
            <a:ln w="38100" cap="flat" cmpd="sng">
              <a:solidFill>
                <a:schemeClr val="dk2"/>
              </a:solidFill>
              <a:prstDash val="solid"/>
              <a:round/>
              <a:headEnd type="none" w="sm" len="sm"/>
              <a:tailEnd type="none" w="sm" len="sm"/>
            </a:ln>
          </p:spPr>
        </p:cxnSp>
        <p:sp>
          <p:nvSpPr>
            <p:cNvPr id="290" name="Google Shape;290;p60"/>
            <p:cNvSpPr txBox="1"/>
            <p:nvPr/>
          </p:nvSpPr>
          <p:spPr>
            <a:xfrm>
              <a:off x="5463913" y="2654422"/>
              <a:ext cx="363775" cy="253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ourier New"/>
                  <a:ea typeface="Courier New"/>
                  <a:cs typeface="Courier New"/>
                  <a:sym typeface="Courier New"/>
                </a:rPr>
                <a:t>16</a:t>
              </a:r>
              <a:endParaRPr sz="1000" b="1" i="0" u="none" strike="noStrike" cap="none">
                <a:solidFill>
                  <a:srgbClr val="000000"/>
                </a:solidFill>
                <a:latin typeface="Courier New"/>
                <a:ea typeface="Courier New"/>
                <a:cs typeface="Courier New"/>
                <a:sym typeface="Courier New"/>
              </a:endParaRPr>
            </a:p>
          </p:txBody>
        </p:sp>
        <p:sp>
          <p:nvSpPr>
            <p:cNvPr id="291" name="Google Shape;291;p60"/>
            <p:cNvSpPr txBox="1"/>
            <p:nvPr/>
          </p:nvSpPr>
          <p:spPr>
            <a:xfrm>
              <a:off x="5463913" y="4312922"/>
              <a:ext cx="363775" cy="253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ourier New"/>
                  <a:ea typeface="Courier New"/>
                  <a:cs typeface="Courier New"/>
                  <a:sym typeface="Courier New"/>
                </a:rPr>
                <a:t>16</a:t>
              </a:r>
              <a:endParaRPr sz="1000" b="1" i="0" u="none" strike="noStrike" cap="none">
                <a:solidFill>
                  <a:srgbClr val="000000"/>
                </a:solidFill>
                <a:latin typeface="Courier New"/>
                <a:ea typeface="Courier New"/>
                <a:cs typeface="Courier New"/>
                <a:sym typeface="Courier New"/>
              </a:endParaRPr>
            </a:p>
          </p:txBody>
        </p:sp>
        <p:sp>
          <p:nvSpPr>
            <p:cNvPr id="292" name="Google Shape;292;p60"/>
            <p:cNvSpPr txBox="1"/>
            <p:nvPr/>
          </p:nvSpPr>
          <p:spPr>
            <a:xfrm>
              <a:off x="7683263" y="3441222"/>
              <a:ext cx="363775" cy="253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ourier New"/>
                  <a:ea typeface="Courier New"/>
                  <a:cs typeface="Courier New"/>
                  <a:sym typeface="Courier New"/>
                </a:rPr>
                <a:t>16</a:t>
              </a:r>
              <a:endParaRPr sz="1000" b="1" i="0" u="none" strike="noStrike" cap="none">
                <a:solidFill>
                  <a:srgbClr val="000000"/>
                </a:solidFill>
                <a:latin typeface="Courier New"/>
                <a:ea typeface="Courier New"/>
                <a:cs typeface="Courier New"/>
                <a:sym typeface="Courier New"/>
              </a:endParaRPr>
            </a:p>
          </p:txBody>
        </p:sp>
        <p:cxnSp>
          <p:nvCxnSpPr>
            <p:cNvPr id="293" name="Google Shape;293;p60"/>
            <p:cNvCxnSpPr/>
            <p:nvPr/>
          </p:nvCxnSpPr>
          <p:spPr>
            <a:xfrm>
              <a:off x="6109563" y="1880872"/>
              <a:ext cx="0" cy="351300"/>
            </a:xfrm>
            <a:prstGeom prst="straightConnector1">
              <a:avLst/>
            </a:prstGeom>
            <a:noFill/>
            <a:ln w="38100" cap="flat" cmpd="sng">
              <a:solidFill>
                <a:schemeClr val="dk2"/>
              </a:solidFill>
              <a:prstDash val="solid"/>
              <a:round/>
              <a:headEnd type="none" w="sm" len="sm"/>
              <a:tailEnd type="stealth" w="med" len="med"/>
            </a:ln>
          </p:spPr>
        </p:cxnSp>
        <p:cxnSp>
          <p:nvCxnSpPr>
            <p:cNvPr id="294" name="Google Shape;294;p60"/>
            <p:cNvCxnSpPr/>
            <p:nvPr/>
          </p:nvCxnSpPr>
          <p:spPr>
            <a:xfrm>
              <a:off x="6391476" y="1994097"/>
              <a:ext cx="0" cy="355800"/>
            </a:xfrm>
            <a:prstGeom prst="straightConnector1">
              <a:avLst/>
            </a:prstGeom>
            <a:noFill/>
            <a:ln w="38100" cap="flat" cmpd="sng">
              <a:solidFill>
                <a:schemeClr val="dk2"/>
              </a:solidFill>
              <a:prstDash val="solid"/>
              <a:round/>
              <a:headEnd type="none" w="sm" len="sm"/>
              <a:tailEnd type="stealth" w="med" len="med"/>
            </a:ln>
          </p:spPr>
        </p:cxnSp>
        <p:cxnSp>
          <p:nvCxnSpPr>
            <p:cNvPr id="295" name="Google Shape;295;p60"/>
            <p:cNvCxnSpPr/>
            <p:nvPr/>
          </p:nvCxnSpPr>
          <p:spPr>
            <a:xfrm>
              <a:off x="6664613" y="2135772"/>
              <a:ext cx="0" cy="355800"/>
            </a:xfrm>
            <a:prstGeom prst="straightConnector1">
              <a:avLst/>
            </a:prstGeom>
            <a:noFill/>
            <a:ln w="38100" cap="flat" cmpd="sng">
              <a:solidFill>
                <a:schemeClr val="dk2"/>
              </a:solidFill>
              <a:prstDash val="solid"/>
              <a:round/>
              <a:headEnd type="none" w="sm" len="sm"/>
              <a:tailEnd type="stealth" w="med" len="med"/>
            </a:ln>
          </p:spPr>
        </p:cxnSp>
        <p:cxnSp>
          <p:nvCxnSpPr>
            <p:cNvPr id="296" name="Google Shape;296;p60"/>
            <p:cNvCxnSpPr/>
            <p:nvPr/>
          </p:nvCxnSpPr>
          <p:spPr>
            <a:xfrm>
              <a:off x="6678738" y="4406147"/>
              <a:ext cx="0" cy="355800"/>
            </a:xfrm>
            <a:prstGeom prst="straightConnector1">
              <a:avLst/>
            </a:prstGeom>
            <a:noFill/>
            <a:ln w="38100" cap="flat" cmpd="sng">
              <a:solidFill>
                <a:schemeClr val="dk2"/>
              </a:solidFill>
              <a:prstDash val="solid"/>
              <a:round/>
              <a:headEnd type="none" w="sm" len="sm"/>
              <a:tailEnd type="stealth" w="med" len="med"/>
            </a:ln>
          </p:spPr>
        </p:cxnSp>
        <p:cxnSp>
          <p:nvCxnSpPr>
            <p:cNvPr id="297" name="Google Shape;297;p60"/>
            <p:cNvCxnSpPr/>
            <p:nvPr/>
          </p:nvCxnSpPr>
          <p:spPr>
            <a:xfrm>
              <a:off x="6927763" y="4279097"/>
              <a:ext cx="0" cy="355800"/>
            </a:xfrm>
            <a:prstGeom prst="straightConnector1">
              <a:avLst/>
            </a:prstGeom>
            <a:noFill/>
            <a:ln w="38100" cap="flat" cmpd="sng">
              <a:solidFill>
                <a:schemeClr val="dk2"/>
              </a:solidFill>
              <a:prstDash val="solid"/>
              <a:round/>
              <a:headEnd type="none" w="sm" len="sm"/>
              <a:tailEnd type="stealth" w="med" len="med"/>
            </a:ln>
          </p:spPr>
        </p:cxnSp>
        <p:cxnSp>
          <p:nvCxnSpPr>
            <p:cNvPr id="298" name="Google Shape;298;p60"/>
            <p:cNvCxnSpPr/>
            <p:nvPr/>
          </p:nvCxnSpPr>
          <p:spPr>
            <a:xfrm>
              <a:off x="6928763" y="2249197"/>
              <a:ext cx="0" cy="355800"/>
            </a:xfrm>
            <a:prstGeom prst="straightConnector1">
              <a:avLst/>
            </a:prstGeom>
            <a:noFill/>
            <a:ln w="38100" cap="flat" cmpd="sng">
              <a:solidFill>
                <a:schemeClr val="dk2"/>
              </a:solidFill>
              <a:prstDash val="solid"/>
              <a:round/>
              <a:headEnd type="none" w="sm" len="sm"/>
              <a:tailEnd type="stealth" w="med" len="med"/>
            </a:ln>
          </p:spPr>
        </p:cxnSp>
        <p:cxnSp>
          <p:nvCxnSpPr>
            <p:cNvPr id="299" name="Google Shape;299;p60"/>
            <p:cNvCxnSpPr/>
            <p:nvPr/>
          </p:nvCxnSpPr>
          <p:spPr>
            <a:xfrm>
              <a:off x="7175038" y="2354172"/>
              <a:ext cx="0" cy="355800"/>
            </a:xfrm>
            <a:prstGeom prst="straightConnector1">
              <a:avLst/>
            </a:prstGeom>
            <a:noFill/>
            <a:ln w="38100" cap="flat" cmpd="sng">
              <a:solidFill>
                <a:schemeClr val="dk2"/>
              </a:solidFill>
              <a:prstDash val="solid"/>
              <a:round/>
              <a:headEnd type="none" w="sm" len="sm"/>
              <a:tailEnd type="stealth" w="med" len="med"/>
            </a:ln>
          </p:spPr>
        </p:cxnSp>
        <p:cxnSp>
          <p:nvCxnSpPr>
            <p:cNvPr id="300" name="Google Shape;300;p60"/>
            <p:cNvCxnSpPr/>
            <p:nvPr/>
          </p:nvCxnSpPr>
          <p:spPr>
            <a:xfrm>
              <a:off x="7410338" y="2457522"/>
              <a:ext cx="0" cy="355800"/>
            </a:xfrm>
            <a:prstGeom prst="straightConnector1">
              <a:avLst/>
            </a:prstGeom>
            <a:noFill/>
            <a:ln w="38100" cap="flat" cmpd="sng">
              <a:solidFill>
                <a:schemeClr val="dk2"/>
              </a:solidFill>
              <a:prstDash val="solid"/>
              <a:round/>
              <a:headEnd type="none" w="sm" len="sm"/>
              <a:tailEnd type="stealth" w="med" len="med"/>
            </a:ln>
          </p:spPr>
        </p:cxnSp>
        <p:sp>
          <p:nvSpPr>
            <p:cNvPr id="301" name="Google Shape;301;p60"/>
            <p:cNvSpPr txBox="1"/>
            <p:nvPr/>
          </p:nvSpPr>
          <p:spPr>
            <a:xfrm>
              <a:off x="5899920" y="1549522"/>
              <a:ext cx="400593" cy="365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zx</a:t>
              </a:r>
              <a:endParaRPr sz="1400" b="1" i="0" u="none" strike="noStrike" cap="none">
                <a:solidFill>
                  <a:srgbClr val="000000"/>
                </a:solidFill>
                <a:latin typeface="Courier New"/>
                <a:ea typeface="Courier New"/>
                <a:cs typeface="Courier New"/>
                <a:sym typeface="Courier New"/>
              </a:endParaRPr>
            </a:p>
          </p:txBody>
        </p:sp>
        <p:sp>
          <p:nvSpPr>
            <p:cNvPr id="302" name="Google Shape;302;p60"/>
            <p:cNvSpPr txBox="1"/>
            <p:nvPr/>
          </p:nvSpPr>
          <p:spPr>
            <a:xfrm>
              <a:off x="6181845" y="1678622"/>
              <a:ext cx="400593" cy="365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nx</a:t>
              </a:r>
              <a:endParaRPr sz="1400" b="1" i="0" u="none" strike="noStrike" cap="none">
                <a:solidFill>
                  <a:srgbClr val="000000"/>
                </a:solidFill>
                <a:latin typeface="Courier New"/>
                <a:ea typeface="Courier New"/>
                <a:cs typeface="Courier New"/>
                <a:sym typeface="Courier New"/>
              </a:endParaRPr>
            </a:p>
          </p:txBody>
        </p:sp>
        <p:sp>
          <p:nvSpPr>
            <p:cNvPr id="303" name="Google Shape;303;p60"/>
            <p:cNvSpPr txBox="1"/>
            <p:nvPr/>
          </p:nvSpPr>
          <p:spPr>
            <a:xfrm>
              <a:off x="6469095" y="1821622"/>
              <a:ext cx="400593" cy="365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zy</a:t>
              </a:r>
              <a:endParaRPr sz="1400" b="1" i="0" u="none" strike="noStrike" cap="none">
                <a:solidFill>
                  <a:srgbClr val="000000"/>
                </a:solidFill>
                <a:latin typeface="Courier New"/>
                <a:ea typeface="Courier New"/>
                <a:cs typeface="Courier New"/>
                <a:sym typeface="Courier New"/>
              </a:endParaRPr>
            </a:p>
          </p:txBody>
        </p:sp>
        <p:sp>
          <p:nvSpPr>
            <p:cNvPr id="304" name="Google Shape;304;p60"/>
            <p:cNvSpPr txBox="1"/>
            <p:nvPr/>
          </p:nvSpPr>
          <p:spPr>
            <a:xfrm>
              <a:off x="6719120" y="1936497"/>
              <a:ext cx="400593" cy="365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ny</a:t>
              </a:r>
              <a:endParaRPr sz="1400" b="1" i="0" u="none" strike="noStrike" cap="none">
                <a:solidFill>
                  <a:srgbClr val="000000"/>
                </a:solidFill>
                <a:latin typeface="Courier New"/>
                <a:ea typeface="Courier New"/>
                <a:cs typeface="Courier New"/>
                <a:sym typeface="Courier New"/>
              </a:endParaRPr>
            </a:p>
          </p:txBody>
        </p:sp>
        <p:sp>
          <p:nvSpPr>
            <p:cNvPr id="305" name="Google Shape;305;p60"/>
            <p:cNvSpPr txBox="1"/>
            <p:nvPr/>
          </p:nvSpPr>
          <p:spPr>
            <a:xfrm>
              <a:off x="6965395" y="2063747"/>
              <a:ext cx="400593" cy="365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f</a:t>
              </a:r>
              <a:endParaRPr sz="1400" b="1" i="0" u="none" strike="noStrike" cap="none">
                <a:solidFill>
                  <a:srgbClr val="000000"/>
                </a:solidFill>
                <a:latin typeface="Courier New"/>
                <a:ea typeface="Courier New"/>
                <a:cs typeface="Courier New"/>
                <a:sym typeface="Courier New"/>
              </a:endParaRPr>
            </a:p>
          </p:txBody>
        </p:sp>
        <p:sp>
          <p:nvSpPr>
            <p:cNvPr id="306" name="Google Shape;306;p60"/>
            <p:cNvSpPr txBox="1"/>
            <p:nvPr/>
          </p:nvSpPr>
          <p:spPr>
            <a:xfrm>
              <a:off x="7200970" y="2146797"/>
              <a:ext cx="400593" cy="365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no</a:t>
              </a:r>
              <a:endParaRPr sz="1400" b="1" i="0" u="none" strike="noStrike" cap="none">
                <a:solidFill>
                  <a:srgbClr val="000000"/>
                </a:solidFill>
                <a:latin typeface="Courier New"/>
                <a:ea typeface="Courier New"/>
                <a:cs typeface="Courier New"/>
                <a:sym typeface="Courier New"/>
              </a:endParaRPr>
            </a:p>
          </p:txBody>
        </p:sp>
        <p:sp>
          <p:nvSpPr>
            <p:cNvPr id="307" name="Google Shape;307;p60"/>
            <p:cNvSpPr txBox="1"/>
            <p:nvPr/>
          </p:nvSpPr>
          <p:spPr>
            <a:xfrm>
              <a:off x="6469095" y="4761947"/>
              <a:ext cx="400593" cy="365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zr</a:t>
              </a:r>
              <a:endParaRPr sz="1400" b="1" i="0" u="none" strike="noStrike" cap="none">
                <a:solidFill>
                  <a:srgbClr val="000000"/>
                </a:solidFill>
                <a:latin typeface="Courier New"/>
                <a:ea typeface="Courier New"/>
                <a:cs typeface="Courier New"/>
                <a:sym typeface="Courier New"/>
              </a:endParaRPr>
            </a:p>
          </p:txBody>
        </p:sp>
        <p:sp>
          <p:nvSpPr>
            <p:cNvPr id="308" name="Google Shape;308;p60"/>
            <p:cNvSpPr txBox="1"/>
            <p:nvPr/>
          </p:nvSpPr>
          <p:spPr>
            <a:xfrm>
              <a:off x="6719120" y="4566122"/>
              <a:ext cx="400593" cy="365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ng</a:t>
              </a:r>
              <a:endParaRPr sz="1400" b="1" i="0" u="none" strike="noStrike" cap="none">
                <a:solidFill>
                  <a:srgbClr val="000000"/>
                </a:solidFill>
                <a:latin typeface="Courier New"/>
                <a:ea typeface="Courier New"/>
                <a:cs typeface="Courier New"/>
                <a:sym typeface="Courier New"/>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7">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7">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61"/>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ALU Functions: Client’s View</a:t>
            </a:r>
            <a:endParaRPr dirty="0"/>
          </a:p>
        </p:txBody>
      </p:sp>
      <p:sp>
        <p:nvSpPr>
          <p:cNvPr id="315" name="Google Shape;315;p61"/>
          <p:cNvSpPr txBox="1">
            <a:spLocks noGrp="1"/>
          </p:cNvSpPr>
          <p:nvPr>
            <p:ph type="body" idx="1"/>
          </p:nvPr>
        </p:nvSpPr>
        <p:spPr>
          <a:xfrm>
            <a:off x="396875" y="1362075"/>
            <a:ext cx="5242908"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We support 18 different functions of interest</a:t>
            </a:r>
            <a:endParaRPr dirty="0"/>
          </a:p>
          <a:p>
            <a:pPr marL="640080" lvl="1" indent="-283464" algn="l" rtl="0">
              <a:lnSpc>
                <a:spcPct val="110000"/>
              </a:lnSpc>
              <a:spcBef>
                <a:spcPts val="24"/>
              </a:spcBef>
              <a:spcAft>
                <a:spcPts val="0"/>
              </a:spcAft>
              <a:buSzPts val="2420"/>
              <a:buChar char="▪"/>
            </a:pPr>
            <a:r>
              <a:rPr lang="en-US" dirty="0"/>
              <a:t>3 that simply </a:t>
            </a:r>
            <a:r>
              <a:rPr lang="en-US" dirty="0">
                <a:highlight>
                  <a:srgbClr val="FFF2CC"/>
                </a:highlight>
              </a:rPr>
              <a:t>give constant values</a:t>
            </a:r>
            <a:r>
              <a:rPr lang="en-US" dirty="0"/>
              <a:t> (ignoring operands)</a:t>
            </a:r>
            <a:endParaRPr dirty="0"/>
          </a:p>
          <a:p>
            <a:pPr marL="640080" lvl="1" indent="-283464" algn="l" rtl="0">
              <a:lnSpc>
                <a:spcPct val="110000"/>
              </a:lnSpc>
              <a:spcBef>
                <a:spcPts val="24"/>
              </a:spcBef>
              <a:spcAft>
                <a:spcPts val="0"/>
              </a:spcAft>
              <a:buSzPts val="2420"/>
              <a:buChar char="▪"/>
            </a:pPr>
            <a:r>
              <a:rPr lang="en-US" dirty="0"/>
              <a:t>10 that change a </a:t>
            </a:r>
            <a:r>
              <a:rPr lang="en-US" dirty="0">
                <a:highlight>
                  <a:srgbClr val="C9DAF8"/>
                </a:highlight>
              </a:rPr>
              <a:t>single input</a:t>
            </a:r>
            <a:r>
              <a:rPr lang="en-US" dirty="0"/>
              <a:t>, possibly with a constant</a:t>
            </a:r>
            <a:endParaRPr dirty="0"/>
          </a:p>
          <a:p>
            <a:pPr marL="640080" lvl="1" indent="-283464" algn="l" rtl="0">
              <a:lnSpc>
                <a:spcPct val="110000"/>
              </a:lnSpc>
              <a:spcBef>
                <a:spcPts val="24"/>
              </a:spcBef>
              <a:spcAft>
                <a:spcPts val="0"/>
              </a:spcAft>
              <a:buSzPts val="2420"/>
              <a:buChar char="▪"/>
            </a:pPr>
            <a:r>
              <a:rPr lang="en-US" dirty="0"/>
              <a:t>5 that perform an operation using </a:t>
            </a:r>
            <a:r>
              <a:rPr lang="en-US" dirty="0">
                <a:highlight>
                  <a:srgbClr val="E6B8AF"/>
                </a:highlight>
              </a:rPr>
              <a:t>both inputs</a:t>
            </a:r>
            <a:endParaRPr dirty="0"/>
          </a:p>
          <a:p>
            <a:pPr marL="356616" lvl="1" indent="0" algn="l" rtl="0">
              <a:lnSpc>
                <a:spcPct val="110000"/>
              </a:lnSpc>
              <a:spcBef>
                <a:spcPts val="24"/>
              </a:spcBef>
              <a:spcAft>
                <a:spcPts val="0"/>
              </a:spcAft>
              <a:buSzPts val="2420"/>
              <a:buNone/>
            </a:pPr>
            <a:endParaRPr dirty="0"/>
          </a:p>
        </p:txBody>
      </p:sp>
      <p:sp>
        <p:nvSpPr>
          <p:cNvPr id="316" name="Google Shape;316;p61"/>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25</a:t>
            </a:fld>
            <a:endParaRPr/>
          </a:p>
        </p:txBody>
      </p:sp>
      <p:sp>
        <p:nvSpPr>
          <p:cNvPr id="318" name="Google Shape;318;p61"/>
          <p:cNvSpPr/>
          <p:nvPr/>
        </p:nvSpPr>
        <p:spPr>
          <a:xfrm>
            <a:off x="6433192" y="1885313"/>
            <a:ext cx="9144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8" name="Google Shape;317;p61">
            <a:extLst>
              <a:ext uri="{FF2B5EF4-FFF2-40B4-BE49-F238E27FC236}">
                <a16:creationId xmlns:a16="http://schemas.microsoft.com/office/drawing/2014/main" id="{06995EF5-62C0-F34A-BA0A-D0B526A2C788}"/>
              </a:ext>
            </a:extLst>
          </p:cNvPr>
          <p:cNvGraphicFramePr/>
          <p:nvPr/>
        </p:nvGraphicFramePr>
        <p:xfrm>
          <a:off x="5928461" y="1135439"/>
          <a:ext cx="2420125" cy="5721660"/>
        </p:xfrm>
        <a:graphic>
          <a:graphicData uri="http://schemas.openxmlformats.org/drawingml/2006/table">
            <a:tbl>
              <a:tblPr>
                <a:noFill/>
              </a:tblPr>
              <a:tblGrid>
                <a:gridCol w="331525">
                  <a:extLst>
                    <a:ext uri="{9D8B030D-6E8A-4147-A177-3AD203B41FA5}">
                      <a16:colId xmlns:a16="http://schemas.microsoft.com/office/drawing/2014/main" val="20000"/>
                    </a:ext>
                  </a:extLst>
                </a:gridCol>
                <a:gridCol w="331525">
                  <a:extLst>
                    <a:ext uri="{9D8B030D-6E8A-4147-A177-3AD203B41FA5}">
                      <a16:colId xmlns:a16="http://schemas.microsoft.com/office/drawing/2014/main" val="20001"/>
                    </a:ext>
                  </a:extLst>
                </a:gridCol>
                <a:gridCol w="331525">
                  <a:extLst>
                    <a:ext uri="{9D8B030D-6E8A-4147-A177-3AD203B41FA5}">
                      <a16:colId xmlns:a16="http://schemas.microsoft.com/office/drawing/2014/main" val="20002"/>
                    </a:ext>
                  </a:extLst>
                </a:gridCol>
                <a:gridCol w="331525">
                  <a:extLst>
                    <a:ext uri="{9D8B030D-6E8A-4147-A177-3AD203B41FA5}">
                      <a16:colId xmlns:a16="http://schemas.microsoft.com/office/drawing/2014/main" val="20003"/>
                    </a:ext>
                  </a:extLst>
                </a:gridCol>
                <a:gridCol w="331525">
                  <a:extLst>
                    <a:ext uri="{9D8B030D-6E8A-4147-A177-3AD203B41FA5}">
                      <a16:colId xmlns:a16="http://schemas.microsoft.com/office/drawing/2014/main" val="20004"/>
                    </a:ext>
                  </a:extLst>
                </a:gridCol>
                <a:gridCol w="331525">
                  <a:extLst>
                    <a:ext uri="{9D8B030D-6E8A-4147-A177-3AD203B41FA5}">
                      <a16:colId xmlns:a16="http://schemas.microsoft.com/office/drawing/2014/main" val="20005"/>
                    </a:ext>
                  </a:extLst>
                </a:gridCol>
                <a:gridCol w="430975">
                  <a:extLst>
                    <a:ext uri="{9D8B030D-6E8A-4147-A177-3AD203B41FA5}">
                      <a16:colId xmlns:a16="http://schemas.microsoft.com/office/drawing/2014/main" val="20006"/>
                    </a:ext>
                  </a:extLst>
                </a:gridCol>
              </a:tblGrid>
              <a:tr h="272000">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out</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EFEFEF"/>
                    </a:solidFill>
                  </a:tcPr>
                </a:tc>
                <a:extLst>
                  <a:ext uri="{0D108BD9-81ED-4DB2-BD59-A6C34878D82A}">
                    <a16:rowId xmlns:a16="http://schemas.microsoft.com/office/drawing/2014/main" val="10000"/>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0</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10001"/>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10002"/>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10003"/>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x</a:t>
                      </a:r>
                      <a:endParaRPr sz="1100" u="none" strike="noStrike" cap="none">
                        <a:latin typeface="Courier New"/>
                        <a:ea typeface="Courier New"/>
                        <a:cs typeface="Courier New"/>
                        <a:sym typeface="Courier New"/>
                      </a:endParaRPr>
                    </a:p>
                  </a:txBody>
                  <a:tcPr marL="66750" marR="66750" marT="66750" marB="6675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C9DAF8"/>
                    </a:solidFill>
                  </a:tcPr>
                </a:tc>
                <a:extLst>
                  <a:ext uri="{0D108BD9-81ED-4DB2-BD59-A6C34878D82A}">
                    <a16:rowId xmlns:a16="http://schemas.microsoft.com/office/drawing/2014/main" val="10004"/>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y</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C9DAF8"/>
                    </a:solidFill>
                  </a:tcPr>
                </a:tc>
                <a:extLst>
                  <a:ext uri="{0D108BD9-81ED-4DB2-BD59-A6C34878D82A}">
                    <a16:rowId xmlns:a16="http://schemas.microsoft.com/office/drawing/2014/main" val="10005"/>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!x</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C9DAF8"/>
                    </a:solidFill>
                  </a:tcPr>
                </a:tc>
                <a:extLst>
                  <a:ext uri="{0D108BD9-81ED-4DB2-BD59-A6C34878D82A}">
                    <a16:rowId xmlns:a16="http://schemas.microsoft.com/office/drawing/2014/main" val="10006"/>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!y</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C9DAF8"/>
                    </a:solidFill>
                  </a:tcPr>
                </a:tc>
                <a:extLst>
                  <a:ext uri="{0D108BD9-81ED-4DB2-BD59-A6C34878D82A}">
                    <a16:rowId xmlns:a16="http://schemas.microsoft.com/office/drawing/2014/main" val="10007"/>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-x</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C9DAF8"/>
                    </a:solidFill>
                  </a:tcPr>
                </a:tc>
                <a:extLst>
                  <a:ext uri="{0D108BD9-81ED-4DB2-BD59-A6C34878D82A}">
                    <a16:rowId xmlns:a16="http://schemas.microsoft.com/office/drawing/2014/main" val="10008"/>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-y</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C9DAF8"/>
                    </a:solidFill>
                  </a:tcPr>
                </a:tc>
                <a:extLst>
                  <a:ext uri="{0D108BD9-81ED-4DB2-BD59-A6C34878D82A}">
                    <a16:rowId xmlns:a16="http://schemas.microsoft.com/office/drawing/2014/main" val="10009"/>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x+1</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C9DAF8"/>
                    </a:solidFill>
                  </a:tcPr>
                </a:tc>
                <a:extLst>
                  <a:ext uri="{0D108BD9-81ED-4DB2-BD59-A6C34878D82A}">
                    <a16:rowId xmlns:a16="http://schemas.microsoft.com/office/drawing/2014/main" val="10010"/>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y+1</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C9DAF8"/>
                    </a:solidFill>
                  </a:tcPr>
                </a:tc>
                <a:extLst>
                  <a:ext uri="{0D108BD9-81ED-4DB2-BD59-A6C34878D82A}">
                    <a16:rowId xmlns:a16="http://schemas.microsoft.com/office/drawing/2014/main" val="10011"/>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x-1</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C9DAF8"/>
                    </a:solidFill>
                  </a:tcPr>
                </a:tc>
                <a:extLst>
                  <a:ext uri="{0D108BD9-81ED-4DB2-BD59-A6C34878D82A}">
                    <a16:rowId xmlns:a16="http://schemas.microsoft.com/office/drawing/2014/main" val="10012"/>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y-1</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C9DAF8"/>
                    </a:solidFill>
                  </a:tcPr>
                </a:tc>
                <a:extLst>
                  <a:ext uri="{0D108BD9-81ED-4DB2-BD59-A6C34878D82A}">
                    <a16:rowId xmlns:a16="http://schemas.microsoft.com/office/drawing/2014/main" val="10013"/>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err="1">
                          <a:solidFill>
                            <a:srgbClr val="000000"/>
                          </a:solidFill>
                          <a:latin typeface="Courier New"/>
                          <a:ea typeface="Courier New"/>
                          <a:cs typeface="Courier New"/>
                          <a:sym typeface="Courier New"/>
                        </a:rPr>
                        <a:t>x+y</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E6B8AF"/>
                    </a:solidFill>
                  </a:tcPr>
                </a:tc>
                <a:extLst>
                  <a:ext uri="{0D108BD9-81ED-4DB2-BD59-A6C34878D82A}">
                    <a16:rowId xmlns:a16="http://schemas.microsoft.com/office/drawing/2014/main" val="10014"/>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x-y</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E6B8AF"/>
                    </a:solidFill>
                  </a:tcPr>
                </a:tc>
                <a:extLst>
                  <a:ext uri="{0D108BD9-81ED-4DB2-BD59-A6C34878D82A}">
                    <a16:rowId xmlns:a16="http://schemas.microsoft.com/office/drawing/2014/main" val="10015"/>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y-x</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E6B8AF"/>
                    </a:solidFill>
                  </a:tcPr>
                </a:tc>
                <a:extLst>
                  <a:ext uri="{0D108BD9-81ED-4DB2-BD59-A6C34878D82A}">
                    <a16:rowId xmlns:a16="http://schemas.microsoft.com/office/drawing/2014/main" val="10016"/>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err="1">
                          <a:solidFill>
                            <a:srgbClr val="000000"/>
                          </a:solidFill>
                          <a:latin typeface="Courier New"/>
                          <a:ea typeface="Courier New"/>
                          <a:cs typeface="Courier New"/>
                          <a:sym typeface="Courier New"/>
                        </a:rPr>
                        <a:t>x&amp;y</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E6B8AF"/>
                    </a:solidFill>
                  </a:tcPr>
                </a:tc>
                <a:extLst>
                  <a:ext uri="{0D108BD9-81ED-4DB2-BD59-A6C34878D82A}">
                    <a16:rowId xmlns:a16="http://schemas.microsoft.com/office/drawing/2014/main" val="10017"/>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err="1">
                          <a:solidFill>
                            <a:srgbClr val="000000"/>
                          </a:solidFill>
                          <a:latin typeface="Courier New"/>
                          <a:ea typeface="Courier New"/>
                          <a:cs typeface="Courier New"/>
                          <a:sym typeface="Courier New"/>
                        </a:rPr>
                        <a:t>x|y</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E6B8AF"/>
                    </a:solidFill>
                  </a:tcP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4668880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61"/>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ALU Functions: Client’s View</a:t>
            </a:r>
            <a:endParaRPr dirty="0"/>
          </a:p>
        </p:txBody>
      </p:sp>
      <p:sp>
        <p:nvSpPr>
          <p:cNvPr id="315" name="Google Shape;315;p61"/>
          <p:cNvSpPr txBox="1">
            <a:spLocks noGrp="1"/>
          </p:cNvSpPr>
          <p:nvPr>
            <p:ph type="body" idx="1"/>
          </p:nvPr>
        </p:nvSpPr>
        <p:spPr>
          <a:xfrm>
            <a:off x="396875" y="1362075"/>
            <a:ext cx="5242908"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We support 18 different functions of interest</a:t>
            </a:r>
            <a:endParaRPr dirty="0"/>
          </a:p>
          <a:p>
            <a:pPr marL="640080" lvl="1" indent="-283464" algn="l" rtl="0">
              <a:lnSpc>
                <a:spcPct val="110000"/>
              </a:lnSpc>
              <a:spcBef>
                <a:spcPts val="24"/>
              </a:spcBef>
              <a:spcAft>
                <a:spcPts val="0"/>
              </a:spcAft>
              <a:buSzPts val="2420"/>
              <a:buChar char="▪"/>
            </a:pPr>
            <a:r>
              <a:rPr lang="en-US" dirty="0"/>
              <a:t>3 that simply </a:t>
            </a:r>
            <a:r>
              <a:rPr lang="en-US" dirty="0">
                <a:highlight>
                  <a:srgbClr val="FFF2CC"/>
                </a:highlight>
              </a:rPr>
              <a:t>give constant values</a:t>
            </a:r>
            <a:r>
              <a:rPr lang="en-US" dirty="0"/>
              <a:t> (ignoring operands)</a:t>
            </a:r>
            <a:endParaRPr dirty="0"/>
          </a:p>
          <a:p>
            <a:pPr marL="640080" lvl="1" indent="-283464" algn="l" rtl="0">
              <a:lnSpc>
                <a:spcPct val="110000"/>
              </a:lnSpc>
              <a:spcBef>
                <a:spcPts val="24"/>
              </a:spcBef>
              <a:spcAft>
                <a:spcPts val="0"/>
              </a:spcAft>
              <a:buSzPts val="2420"/>
              <a:buChar char="▪"/>
            </a:pPr>
            <a:r>
              <a:rPr lang="en-US" dirty="0"/>
              <a:t>10 that change a </a:t>
            </a:r>
            <a:r>
              <a:rPr lang="en-US" dirty="0">
                <a:highlight>
                  <a:srgbClr val="C9DAF8"/>
                </a:highlight>
              </a:rPr>
              <a:t>single input</a:t>
            </a:r>
            <a:r>
              <a:rPr lang="en-US" dirty="0"/>
              <a:t>, possibly with a constant</a:t>
            </a:r>
            <a:endParaRPr dirty="0"/>
          </a:p>
          <a:p>
            <a:pPr marL="640080" lvl="1" indent="-283464" algn="l" rtl="0">
              <a:lnSpc>
                <a:spcPct val="110000"/>
              </a:lnSpc>
              <a:spcBef>
                <a:spcPts val="24"/>
              </a:spcBef>
              <a:spcAft>
                <a:spcPts val="0"/>
              </a:spcAft>
              <a:buSzPts val="2420"/>
              <a:buChar char="▪"/>
            </a:pPr>
            <a:r>
              <a:rPr lang="en-US" dirty="0"/>
              <a:t>5 that perform an operation using </a:t>
            </a:r>
            <a:r>
              <a:rPr lang="en-US" dirty="0">
                <a:highlight>
                  <a:srgbClr val="E6B8AF"/>
                </a:highlight>
              </a:rPr>
              <a:t>both inputs</a:t>
            </a:r>
            <a:endParaRPr dirty="0"/>
          </a:p>
          <a:p>
            <a:pPr marL="356616" lvl="1" indent="0" algn="l" rtl="0">
              <a:lnSpc>
                <a:spcPct val="110000"/>
              </a:lnSpc>
              <a:spcBef>
                <a:spcPts val="24"/>
              </a:spcBef>
              <a:spcAft>
                <a:spcPts val="0"/>
              </a:spcAft>
              <a:buSzPts val="2420"/>
              <a:buNone/>
            </a:pPr>
            <a:endParaRPr dirty="0"/>
          </a:p>
          <a:p>
            <a:pPr marL="347472" lvl="0" indent="-347472" algn="l" rtl="0">
              <a:lnSpc>
                <a:spcPct val="110000"/>
              </a:lnSpc>
              <a:spcBef>
                <a:spcPts val="440"/>
              </a:spcBef>
              <a:spcAft>
                <a:spcPts val="0"/>
              </a:spcAft>
              <a:buSzPts val="2080"/>
              <a:buFont typeface="Noto Sans Symbols"/>
              <a:buChar char="❖"/>
            </a:pPr>
            <a:r>
              <a:rPr lang="en-US" dirty="0"/>
              <a:t>To select a function, set the control bits to the corresponding combination</a:t>
            </a:r>
            <a:endParaRPr dirty="0"/>
          </a:p>
        </p:txBody>
      </p:sp>
      <p:sp>
        <p:nvSpPr>
          <p:cNvPr id="316" name="Google Shape;316;p61"/>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26</a:t>
            </a:fld>
            <a:endParaRPr/>
          </a:p>
        </p:txBody>
      </p:sp>
      <p:graphicFrame>
        <p:nvGraphicFramePr>
          <p:cNvPr id="317" name="Google Shape;317;p61"/>
          <p:cNvGraphicFramePr/>
          <p:nvPr/>
        </p:nvGraphicFramePr>
        <p:xfrm>
          <a:off x="5928461" y="1135439"/>
          <a:ext cx="2420125" cy="5721660"/>
        </p:xfrm>
        <a:graphic>
          <a:graphicData uri="http://schemas.openxmlformats.org/drawingml/2006/table">
            <a:tbl>
              <a:tblPr>
                <a:noFill/>
              </a:tblPr>
              <a:tblGrid>
                <a:gridCol w="331525">
                  <a:extLst>
                    <a:ext uri="{9D8B030D-6E8A-4147-A177-3AD203B41FA5}">
                      <a16:colId xmlns:a16="http://schemas.microsoft.com/office/drawing/2014/main" val="20000"/>
                    </a:ext>
                  </a:extLst>
                </a:gridCol>
                <a:gridCol w="331525">
                  <a:extLst>
                    <a:ext uri="{9D8B030D-6E8A-4147-A177-3AD203B41FA5}">
                      <a16:colId xmlns:a16="http://schemas.microsoft.com/office/drawing/2014/main" val="20001"/>
                    </a:ext>
                  </a:extLst>
                </a:gridCol>
                <a:gridCol w="331525">
                  <a:extLst>
                    <a:ext uri="{9D8B030D-6E8A-4147-A177-3AD203B41FA5}">
                      <a16:colId xmlns:a16="http://schemas.microsoft.com/office/drawing/2014/main" val="20002"/>
                    </a:ext>
                  </a:extLst>
                </a:gridCol>
                <a:gridCol w="331525">
                  <a:extLst>
                    <a:ext uri="{9D8B030D-6E8A-4147-A177-3AD203B41FA5}">
                      <a16:colId xmlns:a16="http://schemas.microsoft.com/office/drawing/2014/main" val="20003"/>
                    </a:ext>
                  </a:extLst>
                </a:gridCol>
                <a:gridCol w="331525">
                  <a:extLst>
                    <a:ext uri="{9D8B030D-6E8A-4147-A177-3AD203B41FA5}">
                      <a16:colId xmlns:a16="http://schemas.microsoft.com/office/drawing/2014/main" val="20004"/>
                    </a:ext>
                  </a:extLst>
                </a:gridCol>
                <a:gridCol w="331525">
                  <a:extLst>
                    <a:ext uri="{9D8B030D-6E8A-4147-A177-3AD203B41FA5}">
                      <a16:colId xmlns:a16="http://schemas.microsoft.com/office/drawing/2014/main" val="20005"/>
                    </a:ext>
                  </a:extLst>
                </a:gridCol>
                <a:gridCol w="430975">
                  <a:extLst>
                    <a:ext uri="{9D8B030D-6E8A-4147-A177-3AD203B41FA5}">
                      <a16:colId xmlns:a16="http://schemas.microsoft.com/office/drawing/2014/main" val="20006"/>
                    </a:ext>
                  </a:extLst>
                </a:gridCol>
              </a:tblGrid>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err="1">
                          <a:solidFill>
                            <a:srgbClr val="000000"/>
                          </a:solidFill>
                          <a:latin typeface="Courier New"/>
                          <a:ea typeface="Courier New"/>
                          <a:cs typeface="Courier New"/>
                          <a:sym typeface="Courier New"/>
                        </a:rPr>
                        <a:t>zx</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err="1">
                          <a:solidFill>
                            <a:srgbClr val="000000"/>
                          </a:solidFill>
                          <a:latin typeface="Courier New"/>
                          <a:ea typeface="Courier New"/>
                          <a:cs typeface="Courier New"/>
                          <a:sym typeface="Courier New"/>
                        </a:rPr>
                        <a:t>nx</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err="1">
                          <a:solidFill>
                            <a:srgbClr val="000000"/>
                          </a:solidFill>
                          <a:latin typeface="Courier New"/>
                          <a:ea typeface="Courier New"/>
                          <a:cs typeface="Courier New"/>
                          <a:sym typeface="Courier New"/>
                        </a:rPr>
                        <a:t>zy</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ny</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f</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no</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out</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extLst>
                  <a:ext uri="{0D108BD9-81ED-4DB2-BD59-A6C34878D82A}">
                    <a16:rowId xmlns:a16="http://schemas.microsoft.com/office/drawing/2014/main" val="10000"/>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0</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0</a:t>
                      </a:r>
                      <a:endParaRPr sz="1100" u="none" strike="noStrike" cap="none" dirty="0">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2CC"/>
                    </a:solidFill>
                  </a:tcPr>
                </a:tc>
                <a:extLst>
                  <a:ext uri="{0D108BD9-81ED-4DB2-BD59-A6C34878D82A}">
                    <a16:rowId xmlns:a16="http://schemas.microsoft.com/office/drawing/2014/main" val="10001"/>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2CC"/>
                    </a:solidFill>
                  </a:tcPr>
                </a:tc>
                <a:extLst>
                  <a:ext uri="{0D108BD9-81ED-4DB2-BD59-A6C34878D82A}">
                    <a16:rowId xmlns:a16="http://schemas.microsoft.com/office/drawing/2014/main" val="10002"/>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2CC"/>
                    </a:solidFill>
                  </a:tcPr>
                </a:tc>
                <a:extLst>
                  <a:ext uri="{0D108BD9-81ED-4DB2-BD59-A6C34878D82A}">
                    <a16:rowId xmlns:a16="http://schemas.microsoft.com/office/drawing/2014/main" val="10003"/>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x</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extLst>
                  <a:ext uri="{0D108BD9-81ED-4DB2-BD59-A6C34878D82A}">
                    <a16:rowId xmlns:a16="http://schemas.microsoft.com/office/drawing/2014/main" val="10004"/>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0</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y</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extLst>
                  <a:ext uri="{0D108BD9-81ED-4DB2-BD59-A6C34878D82A}">
                    <a16:rowId xmlns:a16="http://schemas.microsoft.com/office/drawing/2014/main" val="10005"/>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!x</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extLst>
                  <a:ext uri="{0D108BD9-81ED-4DB2-BD59-A6C34878D82A}">
                    <a16:rowId xmlns:a16="http://schemas.microsoft.com/office/drawing/2014/main" val="10006"/>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!y</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extLst>
                  <a:ext uri="{0D108BD9-81ED-4DB2-BD59-A6C34878D82A}">
                    <a16:rowId xmlns:a16="http://schemas.microsoft.com/office/drawing/2014/main" val="10007"/>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-x</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extLst>
                  <a:ext uri="{0D108BD9-81ED-4DB2-BD59-A6C34878D82A}">
                    <a16:rowId xmlns:a16="http://schemas.microsoft.com/office/drawing/2014/main" val="10008"/>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-y</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extLst>
                  <a:ext uri="{0D108BD9-81ED-4DB2-BD59-A6C34878D82A}">
                    <a16:rowId xmlns:a16="http://schemas.microsoft.com/office/drawing/2014/main" val="10009"/>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0</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x+1</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extLst>
                  <a:ext uri="{0D108BD9-81ED-4DB2-BD59-A6C34878D82A}">
                    <a16:rowId xmlns:a16="http://schemas.microsoft.com/office/drawing/2014/main" val="10010"/>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y+1</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extLst>
                  <a:ext uri="{0D108BD9-81ED-4DB2-BD59-A6C34878D82A}">
                    <a16:rowId xmlns:a16="http://schemas.microsoft.com/office/drawing/2014/main" val="10011"/>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x-1</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extLst>
                  <a:ext uri="{0D108BD9-81ED-4DB2-BD59-A6C34878D82A}">
                    <a16:rowId xmlns:a16="http://schemas.microsoft.com/office/drawing/2014/main" val="10012"/>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y-1</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extLst>
                  <a:ext uri="{0D108BD9-81ED-4DB2-BD59-A6C34878D82A}">
                    <a16:rowId xmlns:a16="http://schemas.microsoft.com/office/drawing/2014/main" val="10013"/>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x+y</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extLst>
                  <a:ext uri="{0D108BD9-81ED-4DB2-BD59-A6C34878D82A}">
                    <a16:rowId xmlns:a16="http://schemas.microsoft.com/office/drawing/2014/main" val="10014"/>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x-y</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extLst>
                  <a:ext uri="{0D108BD9-81ED-4DB2-BD59-A6C34878D82A}">
                    <a16:rowId xmlns:a16="http://schemas.microsoft.com/office/drawing/2014/main" val="10015"/>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y-x</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extLst>
                  <a:ext uri="{0D108BD9-81ED-4DB2-BD59-A6C34878D82A}">
                    <a16:rowId xmlns:a16="http://schemas.microsoft.com/office/drawing/2014/main" val="10016"/>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x&amp;y</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extLst>
                  <a:ext uri="{0D108BD9-81ED-4DB2-BD59-A6C34878D82A}">
                    <a16:rowId xmlns:a16="http://schemas.microsoft.com/office/drawing/2014/main" val="10017"/>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err="1">
                          <a:solidFill>
                            <a:srgbClr val="000000"/>
                          </a:solidFill>
                          <a:latin typeface="Courier New"/>
                          <a:ea typeface="Courier New"/>
                          <a:cs typeface="Courier New"/>
                          <a:sym typeface="Courier New"/>
                        </a:rPr>
                        <a:t>x|y</a:t>
                      </a:r>
                      <a:endParaRPr sz="1100" u="none" strike="noStrike" cap="none" dirty="0">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extLst>
                  <a:ext uri="{0D108BD9-81ED-4DB2-BD59-A6C34878D82A}">
                    <a16:rowId xmlns:a16="http://schemas.microsoft.com/office/drawing/2014/main" val="10018"/>
                  </a:ext>
                </a:extLst>
              </a:tr>
            </a:tbl>
          </a:graphicData>
        </a:graphic>
      </p:graphicFrame>
      <p:sp>
        <p:nvSpPr>
          <p:cNvPr id="318" name="Google Shape;318;p61"/>
          <p:cNvSpPr/>
          <p:nvPr/>
        </p:nvSpPr>
        <p:spPr>
          <a:xfrm>
            <a:off x="6433192" y="1885313"/>
            <a:ext cx="9144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61"/>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ALU Functions: Implementer’s View</a:t>
            </a:r>
            <a:endParaRPr dirty="0"/>
          </a:p>
        </p:txBody>
      </p:sp>
      <p:sp>
        <p:nvSpPr>
          <p:cNvPr id="315" name="Google Shape;315;p61"/>
          <p:cNvSpPr txBox="1">
            <a:spLocks noGrp="1"/>
          </p:cNvSpPr>
          <p:nvPr>
            <p:ph type="body" idx="1"/>
          </p:nvPr>
        </p:nvSpPr>
        <p:spPr>
          <a:xfrm>
            <a:off x="396875" y="1362075"/>
            <a:ext cx="5242908"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These 18 functions are really a clever combination of 6 core operations:</a:t>
            </a:r>
            <a:endParaRPr dirty="0"/>
          </a:p>
        </p:txBody>
      </p:sp>
      <p:sp>
        <p:nvSpPr>
          <p:cNvPr id="316" name="Google Shape;316;p61"/>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27</a:t>
            </a:fld>
            <a:endParaRPr/>
          </a:p>
        </p:txBody>
      </p:sp>
      <p:graphicFrame>
        <p:nvGraphicFramePr>
          <p:cNvPr id="317" name="Google Shape;317;p61"/>
          <p:cNvGraphicFramePr/>
          <p:nvPr/>
        </p:nvGraphicFramePr>
        <p:xfrm>
          <a:off x="5928461" y="1135439"/>
          <a:ext cx="2420125" cy="5721660"/>
        </p:xfrm>
        <a:graphic>
          <a:graphicData uri="http://schemas.openxmlformats.org/drawingml/2006/table">
            <a:tbl>
              <a:tblPr>
                <a:noFill/>
              </a:tblPr>
              <a:tblGrid>
                <a:gridCol w="331525">
                  <a:extLst>
                    <a:ext uri="{9D8B030D-6E8A-4147-A177-3AD203B41FA5}">
                      <a16:colId xmlns:a16="http://schemas.microsoft.com/office/drawing/2014/main" val="20000"/>
                    </a:ext>
                  </a:extLst>
                </a:gridCol>
                <a:gridCol w="331525">
                  <a:extLst>
                    <a:ext uri="{9D8B030D-6E8A-4147-A177-3AD203B41FA5}">
                      <a16:colId xmlns:a16="http://schemas.microsoft.com/office/drawing/2014/main" val="20001"/>
                    </a:ext>
                  </a:extLst>
                </a:gridCol>
                <a:gridCol w="331525">
                  <a:extLst>
                    <a:ext uri="{9D8B030D-6E8A-4147-A177-3AD203B41FA5}">
                      <a16:colId xmlns:a16="http://schemas.microsoft.com/office/drawing/2014/main" val="20002"/>
                    </a:ext>
                  </a:extLst>
                </a:gridCol>
                <a:gridCol w="331525">
                  <a:extLst>
                    <a:ext uri="{9D8B030D-6E8A-4147-A177-3AD203B41FA5}">
                      <a16:colId xmlns:a16="http://schemas.microsoft.com/office/drawing/2014/main" val="20003"/>
                    </a:ext>
                  </a:extLst>
                </a:gridCol>
                <a:gridCol w="331525">
                  <a:extLst>
                    <a:ext uri="{9D8B030D-6E8A-4147-A177-3AD203B41FA5}">
                      <a16:colId xmlns:a16="http://schemas.microsoft.com/office/drawing/2014/main" val="20004"/>
                    </a:ext>
                  </a:extLst>
                </a:gridCol>
                <a:gridCol w="331525">
                  <a:extLst>
                    <a:ext uri="{9D8B030D-6E8A-4147-A177-3AD203B41FA5}">
                      <a16:colId xmlns:a16="http://schemas.microsoft.com/office/drawing/2014/main" val="20005"/>
                    </a:ext>
                  </a:extLst>
                </a:gridCol>
                <a:gridCol w="430975">
                  <a:extLst>
                    <a:ext uri="{9D8B030D-6E8A-4147-A177-3AD203B41FA5}">
                      <a16:colId xmlns:a16="http://schemas.microsoft.com/office/drawing/2014/main" val="20006"/>
                    </a:ext>
                  </a:extLst>
                </a:gridCol>
              </a:tblGrid>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err="1">
                          <a:solidFill>
                            <a:srgbClr val="000000"/>
                          </a:solidFill>
                          <a:latin typeface="Courier New"/>
                          <a:ea typeface="Courier New"/>
                          <a:cs typeface="Courier New"/>
                          <a:sym typeface="Courier New"/>
                        </a:rPr>
                        <a:t>zx</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err="1">
                          <a:solidFill>
                            <a:srgbClr val="000000"/>
                          </a:solidFill>
                          <a:latin typeface="Courier New"/>
                          <a:ea typeface="Courier New"/>
                          <a:cs typeface="Courier New"/>
                          <a:sym typeface="Courier New"/>
                        </a:rPr>
                        <a:t>nx</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err="1">
                          <a:solidFill>
                            <a:srgbClr val="000000"/>
                          </a:solidFill>
                          <a:latin typeface="Courier New"/>
                          <a:ea typeface="Courier New"/>
                          <a:cs typeface="Courier New"/>
                          <a:sym typeface="Courier New"/>
                        </a:rPr>
                        <a:t>zy</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ny</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f</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no</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out</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extLst>
                  <a:ext uri="{0D108BD9-81ED-4DB2-BD59-A6C34878D82A}">
                    <a16:rowId xmlns:a16="http://schemas.microsoft.com/office/drawing/2014/main" val="10000"/>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0</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0</a:t>
                      </a:r>
                      <a:endParaRPr sz="1100" u="none" strike="noStrike" cap="none" dirty="0">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1"/>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2"/>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3"/>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0</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x</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4"/>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0</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y</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5"/>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!x</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6"/>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0</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!y</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7"/>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-x</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8"/>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-y</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9"/>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0</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x+1</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extLst>
                  <a:ext uri="{0D108BD9-81ED-4DB2-BD59-A6C34878D82A}">
                    <a16:rowId xmlns:a16="http://schemas.microsoft.com/office/drawing/2014/main" val="10010"/>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y+1</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extLst>
                  <a:ext uri="{0D108BD9-81ED-4DB2-BD59-A6C34878D82A}">
                    <a16:rowId xmlns:a16="http://schemas.microsoft.com/office/drawing/2014/main" val="10011"/>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0</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x-1</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extLst>
                  <a:ext uri="{0D108BD9-81ED-4DB2-BD59-A6C34878D82A}">
                    <a16:rowId xmlns:a16="http://schemas.microsoft.com/office/drawing/2014/main" val="10012"/>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0</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y-1</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extLst>
                  <a:ext uri="{0D108BD9-81ED-4DB2-BD59-A6C34878D82A}">
                    <a16:rowId xmlns:a16="http://schemas.microsoft.com/office/drawing/2014/main" val="10013"/>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err="1">
                          <a:solidFill>
                            <a:srgbClr val="000000"/>
                          </a:solidFill>
                          <a:latin typeface="Courier New"/>
                          <a:ea typeface="Courier New"/>
                          <a:cs typeface="Courier New"/>
                          <a:sym typeface="Courier New"/>
                        </a:rPr>
                        <a:t>x+y</a:t>
                      </a:r>
                      <a:endParaRPr sz="1100" u="none" strike="noStrike" cap="none" dirty="0">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extLst>
                  <a:ext uri="{0D108BD9-81ED-4DB2-BD59-A6C34878D82A}">
                    <a16:rowId xmlns:a16="http://schemas.microsoft.com/office/drawing/2014/main" val="10014"/>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x-y</a:t>
                      </a:r>
                      <a:endParaRPr sz="1100" u="none" strike="noStrike" cap="none" dirty="0">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extLst>
                  <a:ext uri="{0D108BD9-81ED-4DB2-BD59-A6C34878D82A}">
                    <a16:rowId xmlns:a16="http://schemas.microsoft.com/office/drawing/2014/main" val="10015"/>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y-x</a:t>
                      </a:r>
                      <a:endParaRPr sz="1100" u="none" strike="noStrike" cap="none" dirty="0">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extLst>
                  <a:ext uri="{0D108BD9-81ED-4DB2-BD59-A6C34878D82A}">
                    <a16:rowId xmlns:a16="http://schemas.microsoft.com/office/drawing/2014/main" val="10016"/>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err="1">
                          <a:solidFill>
                            <a:srgbClr val="000000"/>
                          </a:solidFill>
                          <a:latin typeface="Courier New"/>
                          <a:ea typeface="Courier New"/>
                          <a:cs typeface="Courier New"/>
                          <a:sym typeface="Courier New"/>
                        </a:rPr>
                        <a:t>x&amp;y</a:t>
                      </a:r>
                      <a:endParaRPr sz="1100" u="none" strike="noStrike" cap="none" dirty="0">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extLst>
                  <a:ext uri="{0D108BD9-81ED-4DB2-BD59-A6C34878D82A}">
                    <a16:rowId xmlns:a16="http://schemas.microsoft.com/office/drawing/2014/main" val="10017"/>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err="1">
                          <a:solidFill>
                            <a:srgbClr val="000000"/>
                          </a:solidFill>
                          <a:latin typeface="Courier New"/>
                          <a:ea typeface="Courier New"/>
                          <a:cs typeface="Courier New"/>
                          <a:sym typeface="Courier New"/>
                        </a:rPr>
                        <a:t>x|y</a:t>
                      </a:r>
                      <a:endParaRPr sz="1100" u="none" strike="noStrike" cap="none" dirty="0">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extLst>
                  <a:ext uri="{0D108BD9-81ED-4DB2-BD59-A6C34878D82A}">
                    <a16:rowId xmlns:a16="http://schemas.microsoft.com/office/drawing/2014/main" val="10018"/>
                  </a:ext>
                </a:extLst>
              </a:tr>
            </a:tbl>
          </a:graphicData>
        </a:graphic>
      </p:graphicFrame>
      <p:sp>
        <p:nvSpPr>
          <p:cNvPr id="318" name="Google Shape;318;p61"/>
          <p:cNvSpPr/>
          <p:nvPr/>
        </p:nvSpPr>
        <p:spPr>
          <a:xfrm>
            <a:off x="6433192" y="1885313"/>
            <a:ext cx="9144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327;p43">
            <a:extLst>
              <a:ext uri="{FF2B5EF4-FFF2-40B4-BE49-F238E27FC236}">
                <a16:creationId xmlns:a16="http://schemas.microsoft.com/office/drawing/2014/main" id="{3F09D8CE-5B1E-9F48-B0E5-967D2137B1F6}"/>
              </a:ext>
            </a:extLst>
          </p:cNvPr>
          <p:cNvSpPr/>
          <p:nvPr/>
        </p:nvSpPr>
        <p:spPr>
          <a:xfrm>
            <a:off x="2828475" y="2909805"/>
            <a:ext cx="1057522" cy="6891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if </a:t>
            </a:r>
            <a:r>
              <a:rPr lang="en-US" sz="1600" b="1" i="0" u="none" strike="noStrike" cap="none" dirty="0" err="1">
                <a:solidFill>
                  <a:schemeClr val="dk1"/>
                </a:solidFill>
                <a:highlight>
                  <a:srgbClr val="F4CCCC"/>
                </a:highlight>
                <a:latin typeface="Courier New"/>
                <a:ea typeface="Courier New"/>
                <a:cs typeface="Courier New"/>
                <a:sym typeface="Courier New"/>
              </a:rPr>
              <a:t>zx</a:t>
            </a:r>
            <a:r>
              <a:rPr lang="en-US" sz="1600" b="1" dirty="0">
                <a:solidFill>
                  <a:schemeClr val="dk1"/>
                </a:solidFill>
                <a:highlight>
                  <a:srgbClr val="F4CCCC"/>
                </a:highlight>
                <a:latin typeface="Courier New"/>
                <a:ea typeface="Courier New"/>
                <a:cs typeface="Courier New"/>
                <a:sym typeface="Courier New"/>
              </a:rPr>
              <a:t>==1</a:t>
            </a:r>
            <a:r>
              <a:rPr lang="en-US" sz="1600" b="0" i="0" u="none" strike="noStrike" cap="none" dirty="0">
                <a:solidFill>
                  <a:schemeClr val="dk1"/>
                </a:solidFill>
                <a:latin typeface="Calibri"/>
                <a:ea typeface="Calibri"/>
                <a:cs typeface="Calibri"/>
                <a:sym typeface="Calibri"/>
              </a:rPr>
              <a:t>,</a:t>
            </a: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set </a:t>
            </a:r>
            <a:r>
              <a:rPr lang="en-US" sz="1600" b="1" i="0" u="none" strike="noStrike" cap="none" dirty="0">
                <a:solidFill>
                  <a:schemeClr val="dk1"/>
                </a:solidFill>
                <a:latin typeface="Courier New" panose="02070309020205020404" pitchFamily="49" charset="0"/>
                <a:ea typeface="Consolas"/>
                <a:cs typeface="Courier New" panose="02070309020205020404" pitchFamily="49" charset="0"/>
                <a:sym typeface="Consolas"/>
              </a:rPr>
              <a:t>x</a:t>
            </a:r>
            <a:r>
              <a:rPr lang="en-US" sz="1600" b="0" i="0" u="none" strike="noStrike" cap="none" dirty="0">
                <a:solidFill>
                  <a:schemeClr val="dk1"/>
                </a:solidFill>
                <a:latin typeface="Calibri"/>
                <a:ea typeface="Calibri"/>
                <a:cs typeface="Calibri"/>
                <a:sym typeface="Calibri"/>
              </a:rPr>
              <a:t> to </a:t>
            </a:r>
            <a:r>
              <a:rPr lang="en-US" sz="1600" b="1" i="0" u="none" strike="noStrike" cap="none" dirty="0">
                <a:solidFill>
                  <a:schemeClr val="dk1"/>
                </a:solidFill>
                <a:latin typeface="Courier New" panose="02070309020205020404" pitchFamily="49" charset="0"/>
                <a:ea typeface="Consolas"/>
                <a:cs typeface="Courier New" panose="02070309020205020404" pitchFamily="49" charset="0"/>
                <a:sym typeface="Consolas"/>
              </a:rPr>
              <a:t>0</a:t>
            </a:r>
            <a:endParaRPr sz="1600" b="0" i="0" u="none" strike="noStrike" cap="none" dirty="0">
              <a:solidFill>
                <a:schemeClr val="dk1"/>
              </a:solidFill>
              <a:latin typeface="Courier New" panose="02070309020205020404" pitchFamily="49" charset="0"/>
              <a:ea typeface="Calibri"/>
              <a:cs typeface="Courier New" panose="02070309020205020404" pitchFamily="49" charset="0"/>
              <a:sym typeface="Calibri"/>
            </a:endParaRPr>
          </a:p>
        </p:txBody>
      </p:sp>
      <p:sp>
        <p:nvSpPr>
          <p:cNvPr id="8" name="Google Shape;328;p43">
            <a:extLst>
              <a:ext uri="{FF2B5EF4-FFF2-40B4-BE49-F238E27FC236}">
                <a16:creationId xmlns:a16="http://schemas.microsoft.com/office/drawing/2014/main" id="{A3358692-9A72-934A-A02F-6076B9D48674}"/>
              </a:ext>
            </a:extLst>
          </p:cNvPr>
          <p:cNvSpPr/>
          <p:nvPr/>
        </p:nvSpPr>
        <p:spPr>
          <a:xfrm>
            <a:off x="3971699" y="2909818"/>
            <a:ext cx="1036183" cy="6891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if </a:t>
            </a:r>
            <a:r>
              <a:rPr lang="en-US" sz="1600" b="1" i="0" u="none" strike="noStrike" cap="none" dirty="0" err="1">
                <a:solidFill>
                  <a:schemeClr val="dk1"/>
                </a:solidFill>
                <a:highlight>
                  <a:srgbClr val="D9EAD3"/>
                </a:highlight>
                <a:latin typeface="Courier New"/>
                <a:ea typeface="Courier New"/>
                <a:cs typeface="Courier New"/>
                <a:sym typeface="Courier New"/>
              </a:rPr>
              <a:t>zy</a:t>
            </a:r>
            <a:r>
              <a:rPr lang="en-US" sz="1600" b="1" i="0" u="none" strike="noStrike" cap="none" dirty="0">
                <a:solidFill>
                  <a:schemeClr val="dk1"/>
                </a:solidFill>
                <a:highlight>
                  <a:srgbClr val="D9EAD3"/>
                </a:highlight>
                <a:latin typeface="Courier New"/>
                <a:ea typeface="Courier New"/>
                <a:cs typeface="Courier New"/>
                <a:sym typeface="Courier New"/>
              </a:rPr>
              <a:t>==1</a:t>
            </a:r>
            <a:r>
              <a:rPr lang="en-US" sz="1600" b="0" i="0" u="none" strike="noStrike" cap="none" dirty="0">
                <a:solidFill>
                  <a:schemeClr val="dk1"/>
                </a:solidFill>
                <a:latin typeface="Calibri"/>
                <a:ea typeface="Calibri"/>
                <a:cs typeface="Calibri"/>
                <a:sym typeface="Calibri"/>
              </a:rPr>
              <a:t>,</a:t>
            </a: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set </a:t>
            </a:r>
            <a:r>
              <a:rPr lang="en-US" sz="1600" b="1" i="0" u="none" strike="noStrike" cap="none" dirty="0">
                <a:solidFill>
                  <a:schemeClr val="dk1"/>
                </a:solidFill>
                <a:latin typeface="Courier New" panose="02070309020205020404" pitchFamily="49" charset="0"/>
                <a:ea typeface="Consolas"/>
                <a:cs typeface="Courier New" panose="02070309020205020404" pitchFamily="49" charset="0"/>
                <a:sym typeface="Consolas"/>
              </a:rPr>
              <a:t>y</a:t>
            </a:r>
            <a:r>
              <a:rPr lang="en-US" sz="1600" b="0" i="0" u="none" strike="noStrike" cap="none" dirty="0">
                <a:solidFill>
                  <a:schemeClr val="dk1"/>
                </a:solidFill>
                <a:latin typeface="Calibri"/>
                <a:ea typeface="Calibri"/>
                <a:cs typeface="Calibri"/>
                <a:sym typeface="Calibri"/>
              </a:rPr>
              <a:t> to </a:t>
            </a:r>
            <a:r>
              <a:rPr lang="en-US" sz="1600" b="1" i="0" u="none" strike="noStrike" cap="none" dirty="0">
                <a:solidFill>
                  <a:schemeClr val="dk1"/>
                </a:solidFill>
                <a:latin typeface="Courier New" panose="02070309020205020404" pitchFamily="49" charset="0"/>
                <a:ea typeface="Consolas"/>
                <a:cs typeface="Courier New" panose="02070309020205020404" pitchFamily="49" charset="0"/>
                <a:sym typeface="Consolas"/>
              </a:rPr>
              <a:t>0</a:t>
            </a:r>
            <a:endParaRPr sz="1600" b="0" i="0" u="none" strike="noStrike" cap="none" dirty="0">
              <a:solidFill>
                <a:schemeClr val="dk1"/>
              </a:solidFill>
              <a:latin typeface="Courier New" panose="02070309020205020404" pitchFamily="49" charset="0"/>
              <a:ea typeface="Calibri"/>
              <a:cs typeface="Courier New" panose="02070309020205020404" pitchFamily="49" charset="0"/>
              <a:sym typeface="Calibri"/>
            </a:endParaRPr>
          </a:p>
        </p:txBody>
      </p:sp>
      <p:sp>
        <p:nvSpPr>
          <p:cNvPr id="9" name="Google Shape;329;p43">
            <a:extLst>
              <a:ext uri="{FF2B5EF4-FFF2-40B4-BE49-F238E27FC236}">
                <a16:creationId xmlns:a16="http://schemas.microsoft.com/office/drawing/2014/main" id="{FBE9A079-6120-E14D-AF50-6F08B8B6EE49}"/>
              </a:ext>
            </a:extLst>
          </p:cNvPr>
          <p:cNvSpPr/>
          <p:nvPr/>
        </p:nvSpPr>
        <p:spPr>
          <a:xfrm>
            <a:off x="2828475" y="3816332"/>
            <a:ext cx="1057522" cy="6891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if </a:t>
            </a:r>
            <a:r>
              <a:rPr lang="en-US" sz="1600" b="1" i="0" u="none" strike="noStrike" cap="none" dirty="0" err="1">
                <a:solidFill>
                  <a:schemeClr val="dk1"/>
                </a:solidFill>
                <a:highlight>
                  <a:srgbClr val="F4CCCC"/>
                </a:highlight>
                <a:latin typeface="Courier New"/>
                <a:ea typeface="Courier New"/>
                <a:cs typeface="Courier New"/>
                <a:sym typeface="Courier New"/>
              </a:rPr>
              <a:t>nx</a:t>
            </a:r>
            <a:r>
              <a:rPr lang="en-US" sz="1600" b="1" i="0" u="none" strike="noStrike" cap="none" dirty="0">
                <a:solidFill>
                  <a:schemeClr val="dk1"/>
                </a:solidFill>
                <a:highlight>
                  <a:srgbClr val="F4CCCC"/>
                </a:highlight>
                <a:latin typeface="Courier New"/>
                <a:ea typeface="Courier New"/>
                <a:cs typeface="Courier New"/>
                <a:sym typeface="Courier New"/>
              </a:rPr>
              <a:t>==1</a:t>
            </a:r>
            <a:r>
              <a:rPr lang="en-US" sz="1600" b="0" i="0" u="none" strike="noStrike" cap="none" dirty="0">
                <a:solidFill>
                  <a:schemeClr val="dk1"/>
                </a:solidFill>
                <a:latin typeface="Calibri"/>
                <a:ea typeface="Calibri"/>
                <a:cs typeface="Calibri"/>
                <a:sym typeface="Calibri"/>
              </a:rPr>
              <a:t>,</a:t>
            </a: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negate </a:t>
            </a:r>
            <a:r>
              <a:rPr lang="en-US" sz="1600" b="1" i="0" u="none" strike="noStrike" cap="none" dirty="0">
                <a:solidFill>
                  <a:schemeClr val="dk1"/>
                </a:solidFill>
                <a:latin typeface="Courier New" panose="02070309020205020404" pitchFamily="49" charset="0"/>
                <a:ea typeface="Consolas"/>
                <a:cs typeface="Courier New" panose="02070309020205020404" pitchFamily="49" charset="0"/>
                <a:sym typeface="Consolas"/>
              </a:rPr>
              <a:t>x</a:t>
            </a:r>
            <a:endParaRPr sz="1600" b="0" i="0" u="none" strike="noStrike" cap="none" dirty="0">
              <a:solidFill>
                <a:schemeClr val="dk1"/>
              </a:solidFill>
              <a:latin typeface="Courier New" panose="02070309020205020404" pitchFamily="49" charset="0"/>
              <a:ea typeface="Calibri"/>
              <a:cs typeface="Courier New" panose="02070309020205020404" pitchFamily="49" charset="0"/>
              <a:sym typeface="Calibri"/>
            </a:endParaRPr>
          </a:p>
        </p:txBody>
      </p:sp>
      <p:sp>
        <p:nvSpPr>
          <p:cNvPr id="10" name="Google Shape;330;p43">
            <a:extLst>
              <a:ext uri="{FF2B5EF4-FFF2-40B4-BE49-F238E27FC236}">
                <a16:creationId xmlns:a16="http://schemas.microsoft.com/office/drawing/2014/main" id="{489B43A3-FF28-7241-BDA6-ECDDE99EA599}"/>
              </a:ext>
            </a:extLst>
          </p:cNvPr>
          <p:cNvSpPr/>
          <p:nvPr/>
        </p:nvSpPr>
        <p:spPr>
          <a:xfrm>
            <a:off x="2758315" y="4757455"/>
            <a:ext cx="2355430" cy="689100"/>
          </a:xfrm>
          <a:prstGeom prst="rect">
            <a:avLst/>
          </a:prstGeom>
          <a:solidFill>
            <a:srgbClr val="EFEFE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if </a:t>
            </a:r>
            <a:r>
              <a:rPr lang="en-US" sz="1600" b="1" i="0" u="none" strike="noStrike" cap="none" dirty="0">
                <a:solidFill>
                  <a:schemeClr val="dk1"/>
                </a:solidFill>
                <a:highlight>
                  <a:srgbClr val="D9EAD3"/>
                </a:highlight>
                <a:latin typeface="Courier New"/>
                <a:ea typeface="Courier New"/>
                <a:cs typeface="Courier New"/>
                <a:sym typeface="Courier New"/>
              </a:rPr>
              <a:t>f==1</a:t>
            </a:r>
            <a:r>
              <a:rPr lang="en-US" sz="1600" b="0" i="0" u="none" strike="noStrike" cap="none" dirty="0">
                <a:solidFill>
                  <a:schemeClr val="dk1"/>
                </a:solidFill>
                <a:latin typeface="Calibri"/>
                <a:ea typeface="Calibri"/>
                <a:cs typeface="Calibri"/>
                <a:sym typeface="Calibri"/>
              </a:rPr>
              <a:t>, result is </a:t>
            </a:r>
            <a:r>
              <a:rPr lang="en-US" sz="1600" b="1" i="0" u="none" strike="noStrike" cap="none" dirty="0">
                <a:solidFill>
                  <a:schemeClr val="dk1"/>
                </a:solidFill>
                <a:latin typeface="Courier New"/>
                <a:ea typeface="Courier New"/>
                <a:cs typeface="Courier New"/>
                <a:sym typeface="Courier New"/>
              </a:rPr>
              <a:t>x + y</a:t>
            </a:r>
            <a:endParaRPr sz="1600" b="0" i="0" u="none" strike="noStrike" cap="none" dirty="0">
              <a:solidFill>
                <a:schemeClr val="dk1"/>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else, result is </a:t>
            </a:r>
            <a:r>
              <a:rPr lang="en-US" sz="1600" b="1" i="0" u="none" strike="noStrike" cap="none" dirty="0">
                <a:solidFill>
                  <a:schemeClr val="dk1"/>
                </a:solidFill>
                <a:latin typeface="Courier New"/>
                <a:ea typeface="Courier New"/>
                <a:cs typeface="Courier New"/>
                <a:sym typeface="Courier New"/>
              </a:rPr>
              <a:t>x &amp; y</a:t>
            </a:r>
            <a:endParaRPr sz="1600" b="0" i="0" u="none" strike="noStrike" cap="none" dirty="0">
              <a:solidFill>
                <a:schemeClr val="dk1"/>
              </a:solidFill>
              <a:latin typeface="Courier New"/>
              <a:ea typeface="Courier New"/>
              <a:cs typeface="Courier New"/>
              <a:sym typeface="Courier New"/>
            </a:endParaRPr>
          </a:p>
        </p:txBody>
      </p:sp>
      <p:sp>
        <p:nvSpPr>
          <p:cNvPr id="11" name="Google Shape;331;p43">
            <a:extLst>
              <a:ext uri="{FF2B5EF4-FFF2-40B4-BE49-F238E27FC236}">
                <a16:creationId xmlns:a16="http://schemas.microsoft.com/office/drawing/2014/main" id="{31FF7439-E9B3-6941-B256-7269151DF136}"/>
              </a:ext>
            </a:extLst>
          </p:cNvPr>
          <p:cNvSpPr/>
          <p:nvPr/>
        </p:nvSpPr>
        <p:spPr>
          <a:xfrm>
            <a:off x="3287130" y="5781705"/>
            <a:ext cx="1297800" cy="6891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if </a:t>
            </a:r>
            <a:r>
              <a:rPr lang="en-US" sz="1600" b="1" i="0" u="none" strike="noStrike" cap="none" dirty="0">
                <a:solidFill>
                  <a:schemeClr val="dk1"/>
                </a:solidFill>
                <a:highlight>
                  <a:srgbClr val="F4CCCC"/>
                </a:highlight>
                <a:latin typeface="Courier New"/>
                <a:ea typeface="Courier New"/>
                <a:cs typeface="Courier New"/>
                <a:sym typeface="Courier New"/>
              </a:rPr>
              <a:t>no==1</a:t>
            </a:r>
            <a:r>
              <a:rPr lang="en-US" sz="1600" b="0" i="0" u="none" strike="noStrike" cap="none" dirty="0">
                <a:solidFill>
                  <a:schemeClr val="dk1"/>
                </a:solidFill>
                <a:latin typeface="Calibri"/>
                <a:ea typeface="Calibri"/>
                <a:cs typeface="Calibri"/>
                <a:sym typeface="Calibri"/>
              </a:rPr>
              <a:t>,</a:t>
            </a: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negate result</a:t>
            </a:r>
            <a:endParaRPr sz="1600" b="0" i="0" u="none" strike="noStrike" cap="none" dirty="0">
              <a:solidFill>
                <a:schemeClr val="dk1"/>
              </a:solidFill>
              <a:latin typeface="Calibri"/>
              <a:ea typeface="Calibri"/>
              <a:cs typeface="Calibri"/>
              <a:sym typeface="Calibri"/>
            </a:endParaRPr>
          </a:p>
        </p:txBody>
      </p:sp>
      <p:sp>
        <p:nvSpPr>
          <p:cNvPr id="12" name="Google Shape;334;p43">
            <a:extLst>
              <a:ext uri="{FF2B5EF4-FFF2-40B4-BE49-F238E27FC236}">
                <a16:creationId xmlns:a16="http://schemas.microsoft.com/office/drawing/2014/main" id="{8D6691F4-1781-BF4B-9864-6FA085E48C41}"/>
              </a:ext>
            </a:extLst>
          </p:cNvPr>
          <p:cNvSpPr/>
          <p:nvPr/>
        </p:nvSpPr>
        <p:spPr>
          <a:xfrm>
            <a:off x="717650" y="2794905"/>
            <a:ext cx="1472400" cy="17901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Calibri"/>
                <a:ea typeface="Calibri"/>
                <a:cs typeface="Calibri"/>
                <a:sym typeface="Calibri"/>
              </a:rPr>
              <a:t>1</a:t>
            </a:r>
            <a:endParaRPr sz="2000" b="1"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chemeClr val="dk1"/>
                </a:solidFill>
                <a:latin typeface="Calibri"/>
                <a:ea typeface="Calibri"/>
                <a:cs typeface="Calibri"/>
                <a:sym typeface="Calibri"/>
              </a:rPr>
              <a:t>PREPROCESS INPUTS</a:t>
            </a:r>
            <a:endParaRPr sz="1600" b="1" i="0" u="none" strike="noStrike" cap="none" dirty="0">
              <a:solidFill>
                <a:schemeClr val="dk1"/>
              </a:solidFill>
              <a:latin typeface="Calibri"/>
              <a:ea typeface="Calibri"/>
              <a:cs typeface="Calibri"/>
              <a:sym typeface="Calibri"/>
            </a:endParaRPr>
          </a:p>
        </p:txBody>
      </p:sp>
      <p:sp>
        <p:nvSpPr>
          <p:cNvPr id="13" name="Google Shape;335;p43">
            <a:extLst>
              <a:ext uri="{FF2B5EF4-FFF2-40B4-BE49-F238E27FC236}">
                <a16:creationId xmlns:a16="http://schemas.microsoft.com/office/drawing/2014/main" id="{EE970945-E5EE-DA4F-A57F-211F659F952D}"/>
              </a:ext>
            </a:extLst>
          </p:cNvPr>
          <p:cNvSpPr/>
          <p:nvPr/>
        </p:nvSpPr>
        <p:spPr>
          <a:xfrm>
            <a:off x="717650" y="4665180"/>
            <a:ext cx="1472400" cy="8847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2</a:t>
            </a:r>
            <a:endParaRPr sz="20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COMPUTE</a:t>
            </a:r>
            <a:endParaRPr sz="1600" b="1" i="0" u="none" strike="noStrike" cap="none">
              <a:solidFill>
                <a:schemeClr val="dk1"/>
              </a:solidFill>
              <a:latin typeface="Calibri"/>
              <a:ea typeface="Calibri"/>
              <a:cs typeface="Calibri"/>
              <a:sym typeface="Calibri"/>
            </a:endParaRPr>
          </a:p>
        </p:txBody>
      </p:sp>
      <p:sp>
        <p:nvSpPr>
          <p:cNvPr id="14" name="Google Shape;336;p43">
            <a:extLst>
              <a:ext uri="{FF2B5EF4-FFF2-40B4-BE49-F238E27FC236}">
                <a16:creationId xmlns:a16="http://schemas.microsoft.com/office/drawing/2014/main" id="{E8291F04-FB77-9A45-88FE-2F749AB4C283}"/>
              </a:ext>
            </a:extLst>
          </p:cNvPr>
          <p:cNvSpPr/>
          <p:nvPr/>
        </p:nvSpPr>
        <p:spPr>
          <a:xfrm>
            <a:off x="717650" y="5619005"/>
            <a:ext cx="1472400" cy="10227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3</a:t>
            </a:r>
            <a:endParaRPr sz="20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POSTPROCESS OUTPUT</a:t>
            </a:r>
            <a:endParaRPr sz="1600" b="1" i="0" u="none" strike="noStrike" cap="none">
              <a:solidFill>
                <a:schemeClr val="dk1"/>
              </a:solidFill>
              <a:latin typeface="Calibri"/>
              <a:ea typeface="Calibri"/>
              <a:cs typeface="Calibri"/>
              <a:sym typeface="Calibri"/>
            </a:endParaRPr>
          </a:p>
        </p:txBody>
      </p:sp>
      <p:sp>
        <p:nvSpPr>
          <p:cNvPr id="15" name="Google Shape;337;p43">
            <a:extLst>
              <a:ext uri="{FF2B5EF4-FFF2-40B4-BE49-F238E27FC236}">
                <a16:creationId xmlns:a16="http://schemas.microsoft.com/office/drawing/2014/main" id="{45E43A93-FE57-6041-8A42-53C86FE418BC}"/>
              </a:ext>
            </a:extLst>
          </p:cNvPr>
          <p:cNvSpPr/>
          <p:nvPr/>
        </p:nvSpPr>
        <p:spPr>
          <a:xfrm>
            <a:off x="3971700" y="3816332"/>
            <a:ext cx="1036182" cy="6891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if </a:t>
            </a:r>
            <a:r>
              <a:rPr lang="en-US" sz="1600" b="1" i="0" u="none" strike="noStrike" cap="none" dirty="0" err="1">
                <a:solidFill>
                  <a:schemeClr val="dk1"/>
                </a:solidFill>
                <a:highlight>
                  <a:srgbClr val="D9EAD3"/>
                </a:highlight>
                <a:latin typeface="Courier New"/>
                <a:ea typeface="Courier New"/>
                <a:cs typeface="Courier New"/>
                <a:sym typeface="Courier New"/>
              </a:rPr>
              <a:t>ny</a:t>
            </a:r>
            <a:r>
              <a:rPr lang="en-US" sz="1600" b="1" i="0" u="none" strike="noStrike" cap="none" dirty="0">
                <a:solidFill>
                  <a:schemeClr val="dk1"/>
                </a:solidFill>
                <a:highlight>
                  <a:srgbClr val="D9EAD3"/>
                </a:highlight>
                <a:latin typeface="Courier New"/>
                <a:ea typeface="Courier New"/>
                <a:cs typeface="Courier New"/>
                <a:sym typeface="Courier New"/>
              </a:rPr>
              <a:t>==1</a:t>
            </a:r>
            <a:r>
              <a:rPr lang="en-US" sz="1600" b="0" i="0" u="none" strike="noStrike" cap="none" dirty="0">
                <a:solidFill>
                  <a:schemeClr val="dk1"/>
                </a:solidFill>
                <a:latin typeface="Calibri"/>
                <a:ea typeface="Calibri"/>
                <a:cs typeface="Calibri"/>
                <a:sym typeface="Calibri"/>
              </a:rPr>
              <a:t>,</a:t>
            </a: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negate </a:t>
            </a:r>
            <a:r>
              <a:rPr lang="en-US" sz="1600" b="1" i="0" u="none" strike="noStrike" cap="none" dirty="0">
                <a:solidFill>
                  <a:schemeClr val="dk1"/>
                </a:solidFill>
                <a:latin typeface="Courier New" panose="02070309020205020404" pitchFamily="49" charset="0"/>
                <a:ea typeface="Consolas"/>
                <a:cs typeface="Courier New" panose="02070309020205020404" pitchFamily="49" charset="0"/>
                <a:sym typeface="Consolas"/>
              </a:rPr>
              <a:t>y</a:t>
            </a:r>
            <a:endParaRPr sz="1600" b="0" i="0" u="none" strike="noStrike" cap="none" dirty="0">
              <a:solidFill>
                <a:schemeClr val="dk1"/>
              </a:solidFill>
              <a:latin typeface="Courier New" panose="02070309020205020404" pitchFamily="49" charset="0"/>
              <a:ea typeface="Calibri"/>
              <a:cs typeface="Courier New" panose="02070309020205020404" pitchFamily="49" charset="0"/>
              <a:sym typeface="Calibri"/>
            </a:endParaRPr>
          </a:p>
        </p:txBody>
      </p:sp>
      <p:cxnSp>
        <p:nvCxnSpPr>
          <p:cNvPr id="16" name="Google Shape;338;p43">
            <a:extLst>
              <a:ext uri="{FF2B5EF4-FFF2-40B4-BE49-F238E27FC236}">
                <a16:creationId xmlns:a16="http://schemas.microsoft.com/office/drawing/2014/main" id="{53514D8A-95D1-5342-A51C-1AB50100F004}"/>
              </a:ext>
            </a:extLst>
          </p:cNvPr>
          <p:cNvCxnSpPr>
            <a:cxnSpLocks/>
            <a:stCxn id="7" idx="2"/>
            <a:endCxn id="9" idx="0"/>
          </p:cNvCxnSpPr>
          <p:nvPr/>
        </p:nvCxnSpPr>
        <p:spPr>
          <a:xfrm>
            <a:off x="3357236" y="3598905"/>
            <a:ext cx="0" cy="217427"/>
          </a:xfrm>
          <a:prstGeom prst="straightConnector1">
            <a:avLst/>
          </a:prstGeom>
          <a:noFill/>
          <a:ln w="19050" cap="flat" cmpd="sng">
            <a:solidFill>
              <a:schemeClr val="dk2"/>
            </a:solidFill>
            <a:prstDash val="solid"/>
            <a:round/>
            <a:headEnd type="none" w="sm" len="sm"/>
            <a:tailEnd type="stealth" w="med" len="med"/>
          </a:ln>
        </p:spPr>
      </p:cxnSp>
      <p:cxnSp>
        <p:nvCxnSpPr>
          <p:cNvPr id="17" name="Google Shape;339;p43">
            <a:extLst>
              <a:ext uri="{FF2B5EF4-FFF2-40B4-BE49-F238E27FC236}">
                <a16:creationId xmlns:a16="http://schemas.microsoft.com/office/drawing/2014/main" id="{183BD4B8-E18B-D54D-BC69-79B98FF86F1F}"/>
              </a:ext>
            </a:extLst>
          </p:cNvPr>
          <p:cNvCxnSpPr>
            <a:cxnSpLocks/>
            <a:stCxn id="8" idx="2"/>
            <a:endCxn id="15" idx="0"/>
          </p:cNvCxnSpPr>
          <p:nvPr/>
        </p:nvCxnSpPr>
        <p:spPr>
          <a:xfrm>
            <a:off x="4489791" y="3598918"/>
            <a:ext cx="0" cy="217414"/>
          </a:xfrm>
          <a:prstGeom prst="straightConnector1">
            <a:avLst/>
          </a:prstGeom>
          <a:noFill/>
          <a:ln w="19050" cap="flat" cmpd="sng">
            <a:solidFill>
              <a:schemeClr val="dk2"/>
            </a:solidFill>
            <a:prstDash val="solid"/>
            <a:round/>
            <a:headEnd type="none" w="sm" len="sm"/>
            <a:tailEnd type="stealth" w="med" len="med"/>
          </a:ln>
        </p:spPr>
      </p:cxnSp>
      <p:cxnSp>
        <p:nvCxnSpPr>
          <p:cNvPr id="18" name="Google Shape;340;p43">
            <a:extLst>
              <a:ext uri="{FF2B5EF4-FFF2-40B4-BE49-F238E27FC236}">
                <a16:creationId xmlns:a16="http://schemas.microsoft.com/office/drawing/2014/main" id="{3ECCEB48-C4EA-234E-819E-36CB71256E05}"/>
              </a:ext>
            </a:extLst>
          </p:cNvPr>
          <p:cNvCxnSpPr>
            <a:cxnSpLocks/>
            <a:stCxn id="9" idx="2"/>
          </p:cNvCxnSpPr>
          <p:nvPr/>
        </p:nvCxnSpPr>
        <p:spPr>
          <a:xfrm>
            <a:off x="3357236" y="4505432"/>
            <a:ext cx="0" cy="252023"/>
          </a:xfrm>
          <a:prstGeom prst="straightConnector1">
            <a:avLst/>
          </a:prstGeom>
          <a:noFill/>
          <a:ln w="19050" cap="flat" cmpd="sng">
            <a:solidFill>
              <a:schemeClr val="dk2"/>
            </a:solidFill>
            <a:prstDash val="solid"/>
            <a:round/>
            <a:headEnd type="none" w="sm" len="sm"/>
            <a:tailEnd type="stealth" w="med" len="med"/>
          </a:ln>
        </p:spPr>
      </p:cxnSp>
      <p:cxnSp>
        <p:nvCxnSpPr>
          <p:cNvPr id="19" name="Google Shape;341;p43">
            <a:extLst>
              <a:ext uri="{FF2B5EF4-FFF2-40B4-BE49-F238E27FC236}">
                <a16:creationId xmlns:a16="http://schemas.microsoft.com/office/drawing/2014/main" id="{7F4DB9D7-2852-D145-A8AD-3C51DC76BE3B}"/>
              </a:ext>
            </a:extLst>
          </p:cNvPr>
          <p:cNvCxnSpPr>
            <a:cxnSpLocks/>
            <a:stCxn id="15" idx="2"/>
          </p:cNvCxnSpPr>
          <p:nvPr/>
        </p:nvCxnSpPr>
        <p:spPr>
          <a:xfrm flipH="1">
            <a:off x="4489790" y="4505432"/>
            <a:ext cx="1" cy="252023"/>
          </a:xfrm>
          <a:prstGeom prst="straightConnector1">
            <a:avLst/>
          </a:prstGeom>
          <a:noFill/>
          <a:ln w="19050" cap="flat" cmpd="sng">
            <a:solidFill>
              <a:schemeClr val="dk2"/>
            </a:solidFill>
            <a:prstDash val="solid"/>
            <a:round/>
            <a:headEnd type="none" w="sm" len="sm"/>
            <a:tailEnd type="stealth" w="med" len="med"/>
          </a:ln>
        </p:spPr>
      </p:cxnSp>
      <p:cxnSp>
        <p:nvCxnSpPr>
          <p:cNvPr id="20" name="Google Shape;342;p43">
            <a:extLst>
              <a:ext uri="{FF2B5EF4-FFF2-40B4-BE49-F238E27FC236}">
                <a16:creationId xmlns:a16="http://schemas.microsoft.com/office/drawing/2014/main" id="{C8052A44-7A8A-DB4F-89E8-F830B9ADF173}"/>
              </a:ext>
            </a:extLst>
          </p:cNvPr>
          <p:cNvCxnSpPr>
            <a:cxnSpLocks/>
            <a:stCxn id="10" idx="2"/>
            <a:endCxn id="11" idx="0"/>
          </p:cNvCxnSpPr>
          <p:nvPr/>
        </p:nvCxnSpPr>
        <p:spPr>
          <a:xfrm>
            <a:off x="3936030" y="5446555"/>
            <a:ext cx="0" cy="335150"/>
          </a:xfrm>
          <a:prstGeom prst="straightConnector1">
            <a:avLst/>
          </a:prstGeom>
          <a:noFill/>
          <a:ln w="19050" cap="flat" cmpd="sng">
            <a:solidFill>
              <a:schemeClr val="dk2"/>
            </a:solidFill>
            <a:prstDash val="solid"/>
            <a:round/>
            <a:headEnd type="none" w="sm" len="sm"/>
            <a:tailEnd type="stealth" w="med" len="med"/>
          </a:ln>
        </p:spPr>
      </p:cxnSp>
    </p:spTree>
    <p:extLst>
      <p:ext uri="{BB962C8B-B14F-4D97-AF65-F5344CB8AC3E}">
        <p14:creationId xmlns:p14="http://schemas.microsoft.com/office/powerpoint/2010/main" val="23635980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3"/>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Example: Compute </a:t>
            </a:r>
            <a:r>
              <a:rPr lang="en-US" b="1" dirty="0">
                <a:latin typeface="Courier New"/>
                <a:ea typeface="Courier New"/>
                <a:cs typeface="Courier New"/>
                <a:sym typeface="Courier New"/>
              </a:rPr>
              <a:t>x - 1</a:t>
            </a:r>
            <a:endParaRPr dirty="0"/>
          </a:p>
          <a:p>
            <a:pPr marL="640080" lvl="1" indent="-283464" algn="l" rtl="0">
              <a:lnSpc>
                <a:spcPct val="110000"/>
              </a:lnSpc>
              <a:spcBef>
                <a:spcPts val="24"/>
              </a:spcBef>
              <a:spcAft>
                <a:spcPts val="0"/>
              </a:spcAft>
              <a:buSzPts val="2420"/>
              <a:buChar char="▪"/>
            </a:pPr>
            <a:r>
              <a:rPr lang="en-US" dirty="0"/>
              <a:t>Given inputs </a:t>
            </a:r>
            <a:r>
              <a:rPr lang="en-US" b="1" dirty="0">
                <a:latin typeface="Courier New"/>
                <a:ea typeface="Courier New"/>
                <a:cs typeface="Courier New"/>
                <a:sym typeface="Courier New"/>
              </a:rPr>
              <a:t>x=0b0101</a:t>
            </a:r>
            <a:r>
              <a:rPr lang="en-US" dirty="0"/>
              <a:t> (5), </a:t>
            </a:r>
            <a:r>
              <a:rPr lang="en-US" b="1" dirty="0">
                <a:latin typeface="Courier New"/>
                <a:ea typeface="Courier New"/>
                <a:cs typeface="Courier New"/>
                <a:sym typeface="Courier New"/>
              </a:rPr>
              <a:t>y=0b0010</a:t>
            </a:r>
            <a:r>
              <a:rPr lang="en-US" dirty="0"/>
              <a:t> (2)</a:t>
            </a:r>
            <a:endParaRPr dirty="0"/>
          </a:p>
        </p:txBody>
      </p:sp>
      <p:sp>
        <p:nvSpPr>
          <p:cNvPr id="325" name="Google Shape;325;p43"/>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ALU Functions: Implementer’s View</a:t>
            </a:r>
            <a:endParaRPr/>
          </a:p>
        </p:txBody>
      </p:sp>
      <p:sp>
        <p:nvSpPr>
          <p:cNvPr id="326" name="Google Shape;326;p43"/>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28</a:t>
            </a:fld>
            <a:endParaRPr/>
          </a:p>
        </p:txBody>
      </p:sp>
      <p:graphicFrame>
        <p:nvGraphicFramePr>
          <p:cNvPr id="2" name="Table 1">
            <a:extLst>
              <a:ext uri="{FF2B5EF4-FFF2-40B4-BE49-F238E27FC236}">
                <a16:creationId xmlns:a16="http://schemas.microsoft.com/office/drawing/2014/main" id="{568BFD59-4250-9941-AB79-7FCEA89638AB}"/>
              </a:ext>
            </a:extLst>
          </p:cNvPr>
          <p:cNvGraphicFramePr>
            <a:graphicFrameLocks noGrp="1"/>
          </p:cNvGraphicFramePr>
          <p:nvPr/>
        </p:nvGraphicFramePr>
        <p:xfrm>
          <a:off x="6419075" y="1171118"/>
          <a:ext cx="2420125" cy="1204560"/>
        </p:xfrm>
        <a:graphic>
          <a:graphicData uri="http://schemas.openxmlformats.org/drawingml/2006/table">
            <a:tbl>
              <a:tblPr>
                <a:noFill/>
              </a:tblPr>
              <a:tblGrid>
                <a:gridCol w="331525">
                  <a:extLst>
                    <a:ext uri="{9D8B030D-6E8A-4147-A177-3AD203B41FA5}">
                      <a16:colId xmlns:a16="http://schemas.microsoft.com/office/drawing/2014/main" val="3670904265"/>
                    </a:ext>
                  </a:extLst>
                </a:gridCol>
                <a:gridCol w="331525">
                  <a:extLst>
                    <a:ext uri="{9D8B030D-6E8A-4147-A177-3AD203B41FA5}">
                      <a16:colId xmlns:a16="http://schemas.microsoft.com/office/drawing/2014/main" val="3592736015"/>
                    </a:ext>
                  </a:extLst>
                </a:gridCol>
                <a:gridCol w="331525">
                  <a:extLst>
                    <a:ext uri="{9D8B030D-6E8A-4147-A177-3AD203B41FA5}">
                      <a16:colId xmlns:a16="http://schemas.microsoft.com/office/drawing/2014/main" val="1929258184"/>
                    </a:ext>
                  </a:extLst>
                </a:gridCol>
                <a:gridCol w="331525">
                  <a:extLst>
                    <a:ext uri="{9D8B030D-6E8A-4147-A177-3AD203B41FA5}">
                      <a16:colId xmlns:a16="http://schemas.microsoft.com/office/drawing/2014/main" val="4139506921"/>
                    </a:ext>
                  </a:extLst>
                </a:gridCol>
                <a:gridCol w="331525">
                  <a:extLst>
                    <a:ext uri="{9D8B030D-6E8A-4147-A177-3AD203B41FA5}">
                      <a16:colId xmlns:a16="http://schemas.microsoft.com/office/drawing/2014/main" val="2148355316"/>
                    </a:ext>
                  </a:extLst>
                </a:gridCol>
                <a:gridCol w="331525">
                  <a:extLst>
                    <a:ext uri="{9D8B030D-6E8A-4147-A177-3AD203B41FA5}">
                      <a16:colId xmlns:a16="http://schemas.microsoft.com/office/drawing/2014/main" val="934637803"/>
                    </a:ext>
                  </a:extLst>
                </a:gridCol>
                <a:gridCol w="430975">
                  <a:extLst>
                    <a:ext uri="{9D8B030D-6E8A-4147-A177-3AD203B41FA5}">
                      <a16:colId xmlns:a16="http://schemas.microsoft.com/office/drawing/2014/main" val="4117177762"/>
                    </a:ext>
                  </a:extLst>
                </a:gridCol>
              </a:tblGrid>
              <a:tr h="173648">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err="1">
                          <a:solidFill>
                            <a:srgbClr val="000000"/>
                          </a:solidFill>
                          <a:latin typeface="Courier New"/>
                          <a:ea typeface="Courier New"/>
                          <a:cs typeface="Courier New"/>
                          <a:sym typeface="Courier New"/>
                        </a:rPr>
                        <a:t>zx</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err="1">
                          <a:solidFill>
                            <a:srgbClr val="000000"/>
                          </a:solidFill>
                          <a:latin typeface="Courier New"/>
                          <a:ea typeface="Courier New"/>
                          <a:cs typeface="Courier New"/>
                          <a:sym typeface="Courier New"/>
                        </a:rPr>
                        <a:t>nx</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err="1">
                          <a:solidFill>
                            <a:srgbClr val="000000"/>
                          </a:solidFill>
                          <a:latin typeface="Courier New"/>
                          <a:ea typeface="Courier New"/>
                          <a:cs typeface="Courier New"/>
                          <a:sym typeface="Courier New"/>
                        </a:rPr>
                        <a:t>zy</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ny</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f</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no</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out</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extLst>
                  <a:ext uri="{0D108BD9-81ED-4DB2-BD59-A6C34878D82A}">
                    <a16:rowId xmlns:a16="http://schemas.microsoft.com/office/drawing/2014/main" val="3045572240"/>
                  </a:ext>
                </a:extLst>
              </a:tr>
              <a:tr h="272000">
                <a:tc gridSpan="6">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u="none" strike="noStrike" cap="none" dirty="0">
                          <a:latin typeface="Courier New"/>
                          <a:ea typeface="Courier New"/>
                          <a:cs typeface="Courier New"/>
                          <a:sym typeface="Courier New"/>
                        </a:rPr>
                        <a:t>...</a:t>
                      </a: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dirty="0">
                          <a:latin typeface="Courier New"/>
                          <a:ea typeface="Courier New"/>
                          <a:cs typeface="Courier New"/>
                          <a:sym typeface="Courier New"/>
                        </a:rPr>
                        <a:t>...</a:t>
                      </a: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3032639525"/>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0</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F4CCCD"/>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0</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F4CCCD"/>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D9EAD4"/>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D9EAD4"/>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D9EAD4"/>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0</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2857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F4CCCD"/>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x-1</a:t>
                      </a:r>
                      <a:endParaRPr sz="1100" u="none" strike="noStrike" cap="none" dirty="0">
                        <a:latin typeface="Courier New"/>
                        <a:ea typeface="Courier New"/>
                        <a:cs typeface="Courier New"/>
                        <a:sym typeface="Courier New"/>
                      </a:endParaRPr>
                    </a:p>
                  </a:txBody>
                  <a:tcPr marL="66750" marR="66750" marT="66750" marB="66750">
                    <a:lnL w="2857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2788011315"/>
                  </a:ext>
                </a:extLst>
              </a:tr>
              <a:tr h="272000">
                <a:tc gridSpan="6">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u="none" strike="noStrike" cap="none" dirty="0">
                          <a:latin typeface="Courier New"/>
                          <a:ea typeface="Courier New"/>
                          <a:cs typeface="Courier New"/>
                          <a:sym typeface="Courier New"/>
                        </a:rPr>
                        <a:t>...</a:t>
                      </a:r>
                    </a:p>
                  </a:txBody>
                  <a:tcPr marL="66750" marR="66750" marT="66750" marB="66750">
                    <a:lnL w="9525" cap="flat" cmpd="sng">
                      <a:solidFill>
                        <a:schemeClr val="dk1"/>
                      </a:solidFill>
                      <a:prstDash val="solid"/>
                      <a:round/>
                      <a:headEnd type="none" w="sm" len="sm"/>
                      <a:tailEnd type="none" w="sm" len="sm"/>
                    </a:lnL>
                    <a:lnR w="2857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2857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dirty="0">
                          <a:latin typeface="Courier New"/>
                          <a:ea typeface="Courier New"/>
                          <a:cs typeface="Courier New"/>
                          <a:sym typeface="Courier New"/>
                        </a:rPr>
                        <a:t>...</a:t>
                      </a:r>
                    </a:p>
                  </a:txBody>
                  <a:tcPr marL="66750" marR="66750" marT="66750" marB="66750">
                    <a:lnL w="2857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extLst>
                  <a:ext uri="{0D108BD9-81ED-4DB2-BD59-A6C34878D82A}">
                    <a16:rowId xmlns:a16="http://schemas.microsoft.com/office/drawing/2014/main" val="3967175064"/>
                  </a:ext>
                </a:extLst>
              </a:tr>
            </a:tbl>
          </a:graphicData>
        </a:graphic>
      </p:graphicFrame>
    </p:spTree>
    <p:extLst>
      <p:ext uri="{BB962C8B-B14F-4D97-AF65-F5344CB8AC3E}">
        <p14:creationId xmlns:p14="http://schemas.microsoft.com/office/powerpoint/2010/main" val="39361100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3"/>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Example: Compute </a:t>
            </a:r>
            <a:r>
              <a:rPr lang="en-US" b="1" dirty="0">
                <a:latin typeface="Courier New"/>
                <a:ea typeface="Courier New"/>
                <a:cs typeface="Courier New"/>
                <a:sym typeface="Courier New"/>
              </a:rPr>
              <a:t>x - 1</a:t>
            </a:r>
            <a:endParaRPr dirty="0"/>
          </a:p>
          <a:p>
            <a:pPr marL="640080" lvl="1" indent="-283464" algn="l" rtl="0">
              <a:lnSpc>
                <a:spcPct val="110000"/>
              </a:lnSpc>
              <a:spcBef>
                <a:spcPts val="24"/>
              </a:spcBef>
              <a:spcAft>
                <a:spcPts val="0"/>
              </a:spcAft>
              <a:buSzPts val="2420"/>
              <a:buChar char="▪"/>
            </a:pPr>
            <a:r>
              <a:rPr lang="en-US" dirty="0"/>
              <a:t>Given inputs </a:t>
            </a:r>
            <a:r>
              <a:rPr lang="en-US" b="1" dirty="0">
                <a:latin typeface="Courier New"/>
                <a:ea typeface="Courier New"/>
                <a:cs typeface="Courier New"/>
                <a:sym typeface="Courier New"/>
              </a:rPr>
              <a:t>x=0b0101</a:t>
            </a:r>
            <a:r>
              <a:rPr lang="en-US" dirty="0"/>
              <a:t> (5), </a:t>
            </a:r>
            <a:r>
              <a:rPr lang="en-US" b="1" dirty="0">
                <a:latin typeface="Courier New"/>
                <a:ea typeface="Courier New"/>
                <a:cs typeface="Courier New"/>
                <a:sym typeface="Courier New"/>
              </a:rPr>
              <a:t>y=0b0010</a:t>
            </a:r>
            <a:r>
              <a:rPr lang="en-US" dirty="0"/>
              <a:t> (2)</a:t>
            </a:r>
            <a:endParaRPr dirty="0"/>
          </a:p>
        </p:txBody>
      </p:sp>
      <p:sp>
        <p:nvSpPr>
          <p:cNvPr id="325" name="Google Shape;325;p43"/>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ALU Functions: Implementer’s View</a:t>
            </a:r>
            <a:endParaRPr/>
          </a:p>
        </p:txBody>
      </p:sp>
      <p:sp>
        <p:nvSpPr>
          <p:cNvPr id="326" name="Google Shape;326;p43"/>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29</a:t>
            </a:fld>
            <a:endParaRPr/>
          </a:p>
        </p:txBody>
      </p:sp>
      <p:sp>
        <p:nvSpPr>
          <p:cNvPr id="327" name="Google Shape;327;p43"/>
          <p:cNvSpPr/>
          <p:nvPr/>
        </p:nvSpPr>
        <p:spPr>
          <a:xfrm>
            <a:off x="2828475" y="2648550"/>
            <a:ext cx="1057522" cy="6891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if </a:t>
            </a:r>
            <a:r>
              <a:rPr lang="en-US" sz="1600" b="1" i="0" u="none" strike="noStrike" cap="none" dirty="0" err="1">
                <a:solidFill>
                  <a:schemeClr val="dk1"/>
                </a:solidFill>
                <a:highlight>
                  <a:srgbClr val="F4CCCC"/>
                </a:highlight>
                <a:latin typeface="Courier New"/>
                <a:ea typeface="Courier New"/>
                <a:cs typeface="Courier New"/>
                <a:sym typeface="Courier New"/>
              </a:rPr>
              <a:t>zx</a:t>
            </a:r>
            <a:r>
              <a:rPr lang="en-US" sz="1600" b="1" i="0" u="none" strike="noStrike" cap="none" dirty="0">
                <a:solidFill>
                  <a:schemeClr val="dk1"/>
                </a:solidFill>
                <a:highlight>
                  <a:srgbClr val="F4CCCC"/>
                </a:highlight>
                <a:latin typeface="Courier New"/>
                <a:ea typeface="Courier New"/>
                <a:cs typeface="Courier New"/>
                <a:sym typeface="Courier New"/>
              </a:rPr>
              <a:t>==1</a:t>
            </a:r>
            <a:r>
              <a:rPr lang="en-US" sz="1600" b="0" i="0" u="none" strike="noStrike" cap="none" dirty="0">
                <a:solidFill>
                  <a:schemeClr val="dk1"/>
                </a:solidFill>
                <a:latin typeface="Calibri"/>
                <a:ea typeface="Calibri"/>
                <a:cs typeface="Calibri"/>
                <a:sym typeface="Calibri"/>
              </a:rPr>
              <a:t>,</a:t>
            </a: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set </a:t>
            </a:r>
            <a:r>
              <a:rPr lang="en-US" sz="1600" b="1" i="0" u="none" strike="noStrike" cap="none" dirty="0">
                <a:solidFill>
                  <a:schemeClr val="dk1"/>
                </a:solidFill>
                <a:latin typeface="Courier New" panose="02070309020205020404" pitchFamily="49" charset="0"/>
                <a:ea typeface="Consolas"/>
                <a:cs typeface="Courier New" panose="02070309020205020404" pitchFamily="49" charset="0"/>
                <a:sym typeface="Consolas"/>
              </a:rPr>
              <a:t>x</a:t>
            </a:r>
            <a:r>
              <a:rPr lang="en-US" sz="1600" b="0" i="0" u="none" strike="noStrike" cap="none" dirty="0">
                <a:solidFill>
                  <a:schemeClr val="dk1"/>
                </a:solidFill>
                <a:latin typeface="Calibri"/>
                <a:ea typeface="Calibri"/>
                <a:cs typeface="Calibri"/>
                <a:sym typeface="Calibri"/>
              </a:rPr>
              <a:t> to </a:t>
            </a:r>
            <a:r>
              <a:rPr lang="en-US" sz="1600" b="1" i="0" u="none" strike="noStrike" cap="none" dirty="0">
                <a:solidFill>
                  <a:schemeClr val="dk1"/>
                </a:solidFill>
                <a:latin typeface="Courier New" panose="02070309020205020404" pitchFamily="49" charset="0"/>
                <a:ea typeface="Consolas"/>
                <a:cs typeface="Courier New" panose="02070309020205020404" pitchFamily="49" charset="0"/>
                <a:sym typeface="Consolas"/>
              </a:rPr>
              <a:t>0</a:t>
            </a:r>
            <a:endParaRPr sz="1600" b="0" i="0" u="none" strike="noStrike" cap="none" dirty="0">
              <a:solidFill>
                <a:schemeClr val="dk1"/>
              </a:solidFill>
              <a:latin typeface="Courier New" panose="02070309020205020404" pitchFamily="49" charset="0"/>
              <a:ea typeface="Calibri"/>
              <a:cs typeface="Courier New" panose="02070309020205020404" pitchFamily="49" charset="0"/>
              <a:sym typeface="Calibri"/>
            </a:endParaRPr>
          </a:p>
        </p:txBody>
      </p:sp>
      <p:sp>
        <p:nvSpPr>
          <p:cNvPr id="328" name="Google Shape;328;p43"/>
          <p:cNvSpPr/>
          <p:nvPr/>
        </p:nvSpPr>
        <p:spPr>
          <a:xfrm>
            <a:off x="3971699" y="2648563"/>
            <a:ext cx="1036183" cy="6891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if </a:t>
            </a:r>
            <a:r>
              <a:rPr lang="en-US" sz="1600" b="1" i="0" u="none" strike="noStrike" cap="none" dirty="0" err="1">
                <a:solidFill>
                  <a:schemeClr val="dk1"/>
                </a:solidFill>
                <a:highlight>
                  <a:srgbClr val="D9EAD3"/>
                </a:highlight>
                <a:latin typeface="Courier New"/>
                <a:ea typeface="Courier New"/>
                <a:cs typeface="Courier New"/>
                <a:sym typeface="Courier New"/>
              </a:rPr>
              <a:t>zy</a:t>
            </a:r>
            <a:r>
              <a:rPr lang="en-US" sz="1600" b="1" i="0" u="none" strike="noStrike" cap="none" dirty="0">
                <a:solidFill>
                  <a:schemeClr val="dk1"/>
                </a:solidFill>
                <a:highlight>
                  <a:srgbClr val="D9EAD3"/>
                </a:highlight>
                <a:latin typeface="Courier New"/>
                <a:ea typeface="Courier New"/>
                <a:cs typeface="Courier New"/>
                <a:sym typeface="Courier New"/>
              </a:rPr>
              <a:t>==1</a:t>
            </a:r>
            <a:r>
              <a:rPr lang="en-US" sz="1600" b="0" i="0" u="none" strike="noStrike" cap="none" dirty="0">
                <a:solidFill>
                  <a:schemeClr val="dk1"/>
                </a:solidFill>
                <a:latin typeface="Calibri"/>
                <a:ea typeface="Calibri"/>
                <a:cs typeface="Calibri"/>
                <a:sym typeface="Calibri"/>
              </a:rPr>
              <a:t>,</a:t>
            </a: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set </a:t>
            </a:r>
            <a:r>
              <a:rPr lang="en-US" sz="1600" b="1" i="0" u="none" strike="noStrike" cap="none" dirty="0">
                <a:solidFill>
                  <a:schemeClr val="dk1"/>
                </a:solidFill>
                <a:latin typeface="Courier New" panose="02070309020205020404" pitchFamily="49" charset="0"/>
                <a:ea typeface="Consolas"/>
                <a:cs typeface="Courier New" panose="02070309020205020404" pitchFamily="49" charset="0"/>
                <a:sym typeface="Consolas"/>
              </a:rPr>
              <a:t>y</a:t>
            </a:r>
            <a:r>
              <a:rPr lang="en-US" sz="1600" b="0" i="0" u="none" strike="noStrike" cap="none" dirty="0">
                <a:solidFill>
                  <a:schemeClr val="dk1"/>
                </a:solidFill>
                <a:latin typeface="Calibri"/>
                <a:ea typeface="Calibri"/>
                <a:cs typeface="Calibri"/>
                <a:sym typeface="Calibri"/>
              </a:rPr>
              <a:t> to </a:t>
            </a:r>
            <a:r>
              <a:rPr lang="en-US" sz="1600" b="1" i="0" u="none" strike="noStrike" cap="none" dirty="0">
                <a:solidFill>
                  <a:schemeClr val="dk1"/>
                </a:solidFill>
                <a:latin typeface="Courier New" panose="02070309020205020404" pitchFamily="49" charset="0"/>
                <a:ea typeface="Consolas"/>
                <a:cs typeface="Courier New" panose="02070309020205020404" pitchFamily="49" charset="0"/>
                <a:sym typeface="Consolas"/>
              </a:rPr>
              <a:t>0</a:t>
            </a:r>
            <a:endParaRPr sz="1600" b="0" i="0" u="none" strike="noStrike" cap="none" dirty="0">
              <a:solidFill>
                <a:schemeClr val="dk1"/>
              </a:solidFill>
              <a:latin typeface="Courier New" panose="02070309020205020404" pitchFamily="49" charset="0"/>
              <a:ea typeface="Calibri"/>
              <a:cs typeface="Courier New" panose="02070309020205020404" pitchFamily="49" charset="0"/>
              <a:sym typeface="Calibri"/>
            </a:endParaRPr>
          </a:p>
        </p:txBody>
      </p:sp>
      <p:sp>
        <p:nvSpPr>
          <p:cNvPr id="329" name="Google Shape;329;p43"/>
          <p:cNvSpPr/>
          <p:nvPr/>
        </p:nvSpPr>
        <p:spPr>
          <a:xfrm>
            <a:off x="2828475" y="3555077"/>
            <a:ext cx="1057522" cy="6891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if </a:t>
            </a:r>
            <a:r>
              <a:rPr lang="en-US" sz="1600" b="1" i="0" u="none" strike="noStrike" cap="none" dirty="0" err="1">
                <a:solidFill>
                  <a:schemeClr val="dk1"/>
                </a:solidFill>
                <a:highlight>
                  <a:srgbClr val="F4CCCC"/>
                </a:highlight>
                <a:latin typeface="Courier New"/>
                <a:ea typeface="Courier New"/>
                <a:cs typeface="Courier New"/>
                <a:sym typeface="Courier New"/>
              </a:rPr>
              <a:t>nx</a:t>
            </a:r>
            <a:r>
              <a:rPr lang="en-US" sz="1600" b="1" i="0" u="none" strike="noStrike" cap="none" dirty="0">
                <a:solidFill>
                  <a:schemeClr val="dk1"/>
                </a:solidFill>
                <a:highlight>
                  <a:srgbClr val="F4CCCC"/>
                </a:highlight>
                <a:latin typeface="Courier New"/>
                <a:ea typeface="Courier New"/>
                <a:cs typeface="Courier New"/>
                <a:sym typeface="Courier New"/>
              </a:rPr>
              <a:t>==1</a:t>
            </a:r>
            <a:r>
              <a:rPr lang="en-US" sz="1600" b="0" i="0" u="none" strike="noStrike" cap="none" dirty="0">
                <a:solidFill>
                  <a:schemeClr val="dk1"/>
                </a:solidFill>
                <a:latin typeface="Calibri"/>
                <a:ea typeface="Calibri"/>
                <a:cs typeface="Calibri"/>
                <a:sym typeface="Calibri"/>
              </a:rPr>
              <a:t>,</a:t>
            </a: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negate </a:t>
            </a:r>
            <a:r>
              <a:rPr lang="en-US" sz="1600" b="1" i="0" u="none" strike="noStrike" cap="none" dirty="0">
                <a:solidFill>
                  <a:schemeClr val="dk1"/>
                </a:solidFill>
                <a:latin typeface="Courier New" panose="02070309020205020404" pitchFamily="49" charset="0"/>
                <a:ea typeface="Consolas"/>
                <a:cs typeface="Courier New" panose="02070309020205020404" pitchFamily="49" charset="0"/>
                <a:sym typeface="Consolas"/>
              </a:rPr>
              <a:t>x</a:t>
            </a:r>
            <a:endParaRPr sz="1600" b="0" i="0" u="none" strike="noStrike" cap="none" dirty="0">
              <a:solidFill>
                <a:schemeClr val="dk1"/>
              </a:solidFill>
              <a:latin typeface="Courier New" panose="02070309020205020404" pitchFamily="49" charset="0"/>
              <a:ea typeface="Calibri"/>
              <a:cs typeface="Courier New" panose="02070309020205020404" pitchFamily="49" charset="0"/>
              <a:sym typeface="Calibri"/>
            </a:endParaRPr>
          </a:p>
        </p:txBody>
      </p:sp>
      <p:sp>
        <p:nvSpPr>
          <p:cNvPr id="334" name="Google Shape;334;p43"/>
          <p:cNvSpPr/>
          <p:nvPr/>
        </p:nvSpPr>
        <p:spPr>
          <a:xfrm>
            <a:off x="717650" y="2533650"/>
            <a:ext cx="1472400" cy="17901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Calibri"/>
                <a:ea typeface="Calibri"/>
                <a:cs typeface="Calibri"/>
                <a:sym typeface="Calibri"/>
              </a:rPr>
              <a:t>1</a:t>
            </a:r>
            <a:endParaRPr sz="2000" b="1"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chemeClr val="dk1"/>
                </a:solidFill>
                <a:latin typeface="Calibri"/>
                <a:ea typeface="Calibri"/>
                <a:cs typeface="Calibri"/>
                <a:sym typeface="Calibri"/>
              </a:rPr>
              <a:t>PREPROCESS INPUTS</a:t>
            </a:r>
            <a:endParaRPr sz="1600" b="1" i="0" u="none" strike="noStrike" cap="none" dirty="0">
              <a:solidFill>
                <a:schemeClr val="dk1"/>
              </a:solidFill>
              <a:latin typeface="Calibri"/>
              <a:ea typeface="Calibri"/>
              <a:cs typeface="Calibri"/>
              <a:sym typeface="Calibri"/>
            </a:endParaRPr>
          </a:p>
        </p:txBody>
      </p:sp>
      <p:sp>
        <p:nvSpPr>
          <p:cNvPr id="337" name="Google Shape;337;p43"/>
          <p:cNvSpPr/>
          <p:nvPr/>
        </p:nvSpPr>
        <p:spPr>
          <a:xfrm>
            <a:off x="3971700" y="3555077"/>
            <a:ext cx="1036182" cy="6891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if </a:t>
            </a:r>
            <a:r>
              <a:rPr lang="en-US" sz="1600" b="1" i="0" u="none" strike="noStrike" cap="none" dirty="0" err="1">
                <a:solidFill>
                  <a:schemeClr val="dk1"/>
                </a:solidFill>
                <a:highlight>
                  <a:srgbClr val="D9EAD3"/>
                </a:highlight>
                <a:latin typeface="Courier New"/>
                <a:ea typeface="Courier New"/>
                <a:cs typeface="Courier New"/>
                <a:sym typeface="Courier New"/>
              </a:rPr>
              <a:t>ny</a:t>
            </a:r>
            <a:r>
              <a:rPr lang="en-US" sz="1600" b="1" i="0" u="none" strike="noStrike" cap="none" dirty="0">
                <a:solidFill>
                  <a:schemeClr val="dk1"/>
                </a:solidFill>
                <a:highlight>
                  <a:srgbClr val="D9EAD3"/>
                </a:highlight>
                <a:latin typeface="Courier New"/>
                <a:ea typeface="Courier New"/>
                <a:cs typeface="Courier New"/>
                <a:sym typeface="Courier New"/>
              </a:rPr>
              <a:t>==1</a:t>
            </a:r>
            <a:r>
              <a:rPr lang="en-US" sz="1600" b="0" i="0" u="none" strike="noStrike" cap="none" dirty="0">
                <a:solidFill>
                  <a:schemeClr val="dk1"/>
                </a:solidFill>
                <a:latin typeface="Calibri"/>
                <a:ea typeface="Calibri"/>
                <a:cs typeface="Calibri"/>
                <a:sym typeface="Calibri"/>
              </a:rPr>
              <a:t>,</a:t>
            </a: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negate </a:t>
            </a:r>
            <a:r>
              <a:rPr lang="en-US" sz="1600" b="1" i="0" u="none" strike="noStrike" cap="none" dirty="0">
                <a:solidFill>
                  <a:schemeClr val="dk1"/>
                </a:solidFill>
                <a:latin typeface="Courier New" panose="02070309020205020404" pitchFamily="49" charset="0"/>
                <a:ea typeface="Consolas"/>
                <a:cs typeface="Courier New" panose="02070309020205020404" pitchFamily="49" charset="0"/>
                <a:sym typeface="Consolas"/>
              </a:rPr>
              <a:t>y</a:t>
            </a:r>
            <a:endParaRPr sz="1600" b="0" i="0" u="none" strike="noStrike" cap="none" dirty="0">
              <a:solidFill>
                <a:schemeClr val="dk1"/>
              </a:solidFill>
              <a:latin typeface="Courier New" panose="02070309020205020404" pitchFamily="49" charset="0"/>
              <a:ea typeface="Calibri"/>
              <a:cs typeface="Courier New" panose="02070309020205020404" pitchFamily="49" charset="0"/>
              <a:sym typeface="Calibri"/>
            </a:endParaRPr>
          </a:p>
        </p:txBody>
      </p:sp>
      <p:cxnSp>
        <p:nvCxnSpPr>
          <p:cNvPr id="338" name="Google Shape;338;p43"/>
          <p:cNvCxnSpPr>
            <a:cxnSpLocks/>
            <a:stCxn id="327" idx="2"/>
            <a:endCxn id="329" idx="0"/>
          </p:cNvCxnSpPr>
          <p:nvPr/>
        </p:nvCxnSpPr>
        <p:spPr>
          <a:xfrm>
            <a:off x="3357236" y="3337650"/>
            <a:ext cx="0" cy="217427"/>
          </a:xfrm>
          <a:prstGeom prst="straightConnector1">
            <a:avLst/>
          </a:prstGeom>
          <a:noFill/>
          <a:ln w="19050" cap="flat" cmpd="sng">
            <a:solidFill>
              <a:schemeClr val="dk2"/>
            </a:solidFill>
            <a:prstDash val="solid"/>
            <a:round/>
            <a:headEnd type="none" w="sm" len="sm"/>
            <a:tailEnd type="stealth" w="med" len="med"/>
          </a:ln>
        </p:spPr>
      </p:cxnSp>
      <p:cxnSp>
        <p:nvCxnSpPr>
          <p:cNvPr id="339" name="Google Shape;339;p43"/>
          <p:cNvCxnSpPr>
            <a:cxnSpLocks/>
            <a:stCxn id="328" idx="2"/>
            <a:endCxn id="337" idx="0"/>
          </p:cNvCxnSpPr>
          <p:nvPr/>
        </p:nvCxnSpPr>
        <p:spPr>
          <a:xfrm>
            <a:off x="4489791" y="3337663"/>
            <a:ext cx="0" cy="217414"/>
          </a:xfrm>
          <a:prstGeom prst="straightConnector1">
            <a:avLst/>
          </a:prstGeom>
          <a:noFill/>
          <a:ln w="19050" cap="flat" cmpd="sng">
            <a:solidFill>
              <a:schemeClr val="dk2"/>
            </a:solidFill>
            <a:prstDash val="solid"/>
            <a:round/>
            <a:headEnd type="none" w="sm" len="sm"/>
            <a:tailEnd type="stealth" w="med" len="med"/>
          </a:ln>
        </p:spPr>
      </p:cxnSp>
      <p:sp>
        <p:nvSpPr>
          <p:cNvPr id="343" name="Google Shape;343;p43"/>
          <p:cNvSpPr txBox="1">
            <a:spLocks noGrp="1"/>
          </p:cNvSpPr>
          <p:nvPr>
            <p:ph type="body" idx="1"/>
          </p:nvPr>
        </p:nvSpPr>
        <p:spPr>
          <a:xfrm>
            <a:off x="5038103" y="2617875"/>
            <a:ext cx="1936433" cy="762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520"/>
              </a:spcBef>
              <a:spcAft>
                <a:spcPts val="0"/>
              </a:spcAft>
              <a:buSzPts val="1560"/>
              <a:buNone/>
            </a:pPr>
            <a:r>
              <a:rPr lang="en-US" sz="2200" b="1" dirty="0">
                <a:latin typeface="Courier New"/>
                <a:ea typeface="Courier New"/>
                <a:cs typeface="Courier New"/>
                <a:sym typeface="Courier New"/>
              </a:rPr>
              <a:t>x=0b0101</a:t>
            </a:r>
            <a:r>
              <a:rPr lang="en-US" sz="2200" dirty="0"/>
              <a:t> (5)</a:t>
            </a:r>
            <a:endParaRPr sz="2200" dirty="0"/>
          </a:p>
          <a:p>
            <a:pPr marL="0" lvl="0" indent="0" algn="ctr" rtl="0">
              <a:lnSpc>
                <a:spcPct val="100000"/>
              </a:lnSpc>
              <a:spcBef>
                <a:spcPts val="0"/>
              </a:spcBef>
              <a:spcAft>
                <a:spcPts val="0"/>
              </a:spcAft>
              <a:buSzPts val="1560"/>
              <a:buNone/>
            </a:pPr>
            <a:r>
              <a:rPr lang="en-US" sz="1600" i="1" dirty="0">
                <a:solidFill>
                  <a:srgbClr val="CCCCCC"/>
                </a:solidFill>
              </a:rPr>
              <a:t>Unchanged</a:t>
            </a:r>
            <a:endParaRPr sz="1600" i="1" dirty="0">
              <a:solidFill>
                <a:srgbClr val="CCCCCC"/>
              </a:solidFill>
            </a:endParaRPr>
          </a:p>
        </p:txBody>
      </p:sp>
      <p:sp>
        <p:nvSpPr>
          <p:cNvPr id="344" name="Google Shape;344;p43"/>
          <p:cNvSpPr txBox="1">
            <a:spLocks noGrp="1"/>
          </p:cNvSpPr>
          <p:nvPr>
            <p:ph type="body" idx="1"/>
          </p:nvPr>
        </p:nvSpPr>
        <p:spPr>
          <a:xfrm>
            <a:off x="7004755" y="2617875"/>
            <a:ext cx="2015100" cy="762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520"/>
              </a:spcBef>
              <a:spcAft>
                <a:spcPts val="0"/>
              </a:spcAft>
              <a:buSzPts val="1560"/>
              <a:buNone/>
            </a:pPr>
            <a:r>
              <a:rPr lang="en-US" sz="2200" b="1" dirty="0">
                <a:latin typeface="Courier New"/>
                <a:ea typeface="Courier New"/>
                <a:cs typeface="Courier New"/>
                <a:sym typeface="Courier New"/>
              </a:rPr>
              <a:t>y=0b0000</a:t>
            </a:r>
            <a:r>
              <a:rPr lang="en-US" sz="2200" dirty="0"/>
              <a:t> (0)</a:t>
            </a:r>
            <a:endParaRPr sz="2200" dirty="0"/>
          </a:p>
          <a:p>
            <a:pPr marL="0" lvl="0" indent="0" algn="ctr" rtl="0">
              <a:lnSpc>
                <a:spcPct val="100000"/>
              </a:lnSpc>
              <a:spcBef>
                <a:spcPts val="0"/>
              </a:spcBef>
              <a:spcAft>
                <a:spcPts val="0"/>
              </a:spcAft>
              <a:buSzPts val="1560"/>
              <a:buNone/>
            </a:pPr>
            <a:r>
              <a:rPr lang="en-US" sz="1600" i="1" dirty="0">
                <a:solidFill>
                  <a:srgbClr val="000000"/>
                </a:solidFill>
              </a:rPr>
              <a:t>Zeroed</a:t>
            </a:r>
            <a:endParaRPr sz="1600" i="1" dirty="0">
              <a:solidFill>
                <a:srgbClr val="000000"/>
              </a:solidFill>
            </a:endParaRPr>
          </a:p>
        </p:txBody>
      </p:sp>
      <p:sp>
        <p:nvSpPr>
          <p:cNvPr id="345" name="Google Shape;345;p43"/>
          <p:cNvSpPr txBox="1">
            <a:spLocks noGrp="1"/>
          </p:cNvSpPr>
          <p:nvPr>
            <p:ph type="body" idx="1"/>
          </p:nvPr>
        </p:nvSpPr>
        <p:spPr>
          <a:xfrm>
            <a:off x="5038103" y="3518627"/>
            <a:ext cx="1936433" cy="762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520"/>
              </a:spcBef>
              <a:spcAft>
                <a:spcPts val="0"/>
              </a:spcAft>
              <a:buSzPts val="1560"/>
              <a:buNone/>
            </a:pPr>
            <a:r>
              <a:rPr lang="en-US" sz="2200" b="1" dirty="0">
                <a:latin typeface="Courier New"/>
                <a:ea typeface="Courier New"/>
                <a:cs typeface="Courier New"/>
                <a:sym typeface="Courier New"/>
              </a:rPr>
              <a:t>x=0b0101</a:t>
            </a:r>
            <a:r>
              <a:rPr lang="en-US" sz="2200" dirty="0"/>
              <a:t> (5)</a:t>
            </a:r>
            <a:endParaRPr sz="2200" dirty="0"/>
          </a:p>
          <a:p>
            <a:pPr marL="0" lvl="0" indent="0" algn="ctr" rtl="0">
              <a:lnSpc>
                <a:spcPct val="100000"/>
              </a:lnSpc>
              <a:spcBef>
                <a:spcPts val="0"/>
              </a:spcBef>
              <a:spcAft>
                <a:spcPts val="0"/>
              </a:spcAft>
              <a:buSzPts val="1560"/>
              <a:buNone/>
            </a:pPr>
            <a:r>
              <a:rPr lang="en-US" sz="1600" i="1" dirty="0">
                <a:solidFill>
                  <a:srgbClr val="CCCCCC"/>
                </a:solidFill>
              </a:rPr>
              <a:t>Unchanged</a:t>
            </a:r>
            <a:endParaRPr sz="1600" i="1" dirty="0">
              <a:solidFill>
                <a:srgbClr val="CCCCCC"/>
              </a:solidFill>
            </a:endParaRPr>
          </a:p>
        </p:txBody>
      </p:sp>
      <p:sp>
        <p:nvSpPr>
          <p:cNvPr id="346" name="Google Shape;346;p43"/>
          <p:cNvSpPr txBox="1">
            <a:spLocks noGrp="1"/>
          </p:cNvSpPr>
          <p:nvPr>
            <p:ph type="body" idx="1"/>
          </p:nvPr>
        </p:nvSpPr>
        <p:spPr>
          <a:xfrm>
            <a:off x="7004755" y="3518627"/>
            <a:ext cx="2015100" cy="762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520"/>
              </a:spcBef>
              <a:spcAft>
                <a:spcPts val="0"/>
              </a:spcAft>
              <a:buSzPts val="1560"/>
              <a:buNone/>
            </a:pPr>
            <a:r>
              <a:rPr lang="en-US" sz="2200" b="1" dirty="0">
                <a:latin typeface="Courier New"/>
                <a:ea typeface="Courier New"/>
                <a:cs typeface="Courier New"/>
                <a:sym typeface="Courier New"/>
              </a:rPr>
              <a:t>y=0b1111</a:t>
            </a:r>
            <a:r>
              <a:rPr lang="en-US" sz="2200" dirty="0"/>
              <a:t> (-1)</a:t>
            </a:r>
            <a:endParaRPr sz="2200" dirty="0"/>
          </a:p>
          <a:p>
            <a:pPr marL="0" lvl="0" indent="0" algn="ctr" rtl="0">
              <a:lnSpc>
                <a:spcPct val="100000"/>
              </a:lnSpc>
              <a:spcBef>
                <a:spcPts val="0"/>
              </a:spcBef>
              <a:spcAft>
                <a:spcPts val="0"/>
              </a:spcAft>
              <a:buSzPts val="1560"/>
              <a:buNone/>
            </a:pPr>
            <a:r>
              <a:rPr lang="en-US" sz="1600" i="1" dirty="0">
                <a:solidFill>
                  <a:srgbClr val="000000"/>
                </a:solidFill>
              </a:rPr>
              <a:t>Negated</a:t>
            </a:r>
            <a:endParaRPr sz="1600" i="1" dirty="0">
              <a:solidFill>
                <a:srgbClr val="000000"/>
              </a:solidFill>
            </a:endParaRPr>
          </a:p>
        </p:txBody>
      </p:sp>
      <p:graphicFrame>
        <p:nvGraphicFramePr>
          <p:cNvPr id="2" name="Table 1">
            <a:extLst>
              <a:ext uri="{FF2B5EF4-FFF2-40B4-BE49-F238E27FC236}">
                <a16:creationId xmlns:a16="http://schemas.microsoft.com/office/drawing/2014/main" id="{568BFD59-4250-9941-AB79-7FCEA89638AB}"/>
              </a:ext>
            </a:extLst>
          </p:cNvPr>
          <p:cNvGraphicFramePr>
            <a:graphicFrameLocks noGrp="1"/>
          </p:cNvGraphicFramePr>
          <p:nvPr/>
        </p:nvGraphicFramePr>
        <p:xfrm>
          <a:off x="6419075" y="1171118"/>
          <a:ext cx="2420125" cy="1204560"/>
        </p:xfrm>
        <a:graphic>
          <a:graphicData uri="http://schemas.openxmlformats.org/drawingml/2006/table">
            <a:tbl>
              <a:tblPr>
                <a:noFill/>
              </a:tblPr>
              <a:tblGrid>
                <a:gridCol w="331525">
                  <a:extLst>
                    <a:ext uri="{9D8B030D-6E8A-4147-A177-3AD203B41FA5}">
                      <a16:colId xmlns:a16="http://schemas.microsoft.com/office/drawing/2014/main" val="3670904265"/>
                    </a:ext>
                  </a:extLst>
                </a:gridCol>
                <a:gridCol w="331525">
                  <a:extLst>
                    <a:ext uri="{9D8B030D-6E8A-4147-A177-3AD203B41FA5}">
                      <a16:colId xmlns:a16="http://schemas.microsoft.com/office/drawing/2014/main" val="3592736015"/>
                    </a:ext>
                  </a:extLst>
                </a:gridCol>
                <a:gridCol w="331525">
                  <a:extLst>
                    <a:ext uri="{9D8B030D-6E8A-4147-A177-3AD203B41FA5}">
                      <a16:colId xmlns:a16="http://schemas.microsoft.com/office/drawing/2014/main" val="1929258184"/>
                    </a:ext>
                  </a:extLst>
                </a:gridCol>
                <a:gridCol w="331525">
                  <a:extLst>
                    <a:ext uri="{9D8B030D-6E8A-4147-A177-3AD203B41FA5}">
                      <a16:colId xmlns:a16="http://schemas.microsoft.com/office/drawing/2014/main" val="4139506921"/>
                    </a:ext>
                  </a:extLst>
                </a:gridCol>
                <a:gridCol w="331525">
                  <a:extLst>
                    <a:ext uri="{9D8B030D-6E8A-4147-A177-3AD203B41FA5}">
                      <a16:colId xmlns:a16="http://schemas.microsoft.com/office/drawing/2014/main" val="2148355316"/>
                    </a:ext>
                  </a:extLst>
                </a:gridCol>
                <a:gridCol w="331525">
                  <a:extLst>
                    <a:ext uri="{9D8B030D-6E8A-4147-A177-3AD203B41FA5}">
                      <a16:colId xmlns:a16="http://schemas.microsoft.com/office/drawing/2014/main" val="934637803"/>
                    </a:ext>
                  </a:extLst>
                </a:gridCol>
                <a:gridCol w="430975">
                  <a:extLst>
                    <a:ext uri="{9D8B030D-6E8A-4147-A177-3AD203B41FA5}">
                      <a16:colId xmlns:a16="http://schemas.microsoft.com/office/drawing/2014/main" val="4117177762"/>
                    </a:ext>
                  </a:extLst>
                </a:gridCol>
              </a:tblGrid>
              <a:tr h="173648">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err="1">
                          <a:solidFill>
                            <a:srgbClr val="000000"/>
                          </a:solidFill>
                          <a:latin typeface="Courier New"/>
                          <a:ea typeface="Courier New"/>
                          <a:cs typeface="Courier New"/>
                          <a:sym typeface="Courier New"/>
                        </a:rPr>
                        <a:t>zx</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err="1">
                          <a:solidFill>
                            <a:srgbClr val="000000"/>
                          </a:solidFill>
                          <a:latin typeface="Courier New"/>
                          <a:ea typeface="Courier New"/>
                          <a:cs typeface="Courier New"/>
                          <a:sym typeface="Courier New"/>
                        </a:rPr>
                        <a:t>nx</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err="1">
                          <a:solidFill>
                            <a:srgbClr val="000000"/>
                          </a:solidFill>
                          <a:latin typeface="Courier New"/>
                          <a:ea typeface="Courier New"/>
                          <a:cs typeface="Courier New"/>
                          <a:sym typeface="Courier New"/>
                        </a:rPr>
                        <a:t>zy</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ny</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f</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no</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out</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extLst>
                  <a:ext uri="{0D108BD9-81ED-4DB2-BD59-A6C34878D82A}">
                    <a16:rowId xmlns:a16="http://schemas.microsoft.com/office/drawing/2014/main" val="3045572240"/>
                  </a:ext>
                </a:extLst>
              </a:tr>
              <a:tr h="272000">
                <a:tc gridSpan="6">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u="none" strike="noStrike" cap="none" dirty="0">
                          <a:latin typeface="Courier New"/>
                          <a:ea typeface="Courier New"/>
                          <a:cs typeface="Courier New"/>
                          <a:sym typeface="Courier New"/>
                        </a:rPr>
                        <a:t>...</a:t>
                      </a: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dirty="0">
                          <a:latin typeface="Courier New"/>
                          <a:ea typeface="Courier New"/>
                          <a:cs typeface="Courier New"/>
                          <a:sym typeface="Courier New"/>
                        </a:rPr>
                        <a:t>...</a:t>
                      </a: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3032639525"/>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0</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F4CCCD"/>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0</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F4CCCD"/>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D9EAD4"/>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D9EAD4"/>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D9EAD4"/>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0</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2857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F4CCCD"/>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x-1</a:t>
                      </a:r>
                      <a:endParaRPr sz="1100" u="none" strike="noStrike" cap="none" dirty="0">
                        <a:latin typeface="Courier New"/>
                        <a:ea typeface="Courier New"/>
                        <a:cs typeface="Courier New"/>
                        <a:sym typeface="Courier New"/>
                      </a:endParaRPr>
                    </a:p>
                  </a:txBody>
                  <a:tcPr marL="66750" marR="66750" marT="66750" marB="66750">
                    <a:lnL w="2857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2788011315"/>
                  </a:ext>
                </a:extLst>
              </a:tr>
              <a:tr h="272000">
                <a:tc gridSpan="6">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u="none" strike="noStrike" cap="none" dirty="0">
                          <a:latin typeface="Courier New"/>
                          <a:ea typeface="Courier New"/>
                          <a:cs typeface="Courier New"/>
                          <a:sym typeface="Courier New"/>
                        </a:rPr>
                        <a:t>...</a:t>
                      </a:r>
                    </a:p>
                  </a:txBody>
                  <a:tcPr marL="66750" marR="66750" marT="66750" marB="66750">
                    <a:lnL w="9525" cap="flat" cmpd="sng">
                      <a:solidFill>
                        <a:schemeClr val="dk1"/>
                      </a:solidFill>
                      <a:prstDash val="solid"/>
                      <a:round/>
                      <a:headEnd type="none" w="sm" len="sm"/>
                      <a:tailEnd type="none" w="sm" len="sm"/>
                    </a:lnL>
                    <a:lnR w="2857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2857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dirty="0">
                          <a:latin typeface="Courier New"/>
                          <a:ea typeface="Courier New"/>
                          <a:cs typeface="Courier New"/>
                          <a:sym typeface="Courier New"/>
                        </a:rPr>
                        <a:t>...</a:t>
                      </a:r>
                    </a:p>
                  </a:txBody>
                  <a:tcPr marL="66750" marR="66750" marT="66750" marB="66750">
                    <a:lnL w="2857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extLst>
                  <a:ext uri="{0D108BD9-81ED-4DB2-BD59-A6C34878D82A}">
                    <a16:rowId xmlns:a16="http://schemas.microsoft.com/office/drawing/2014/main" val="3967175064"/>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6"/>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Let’s Talk Procrastination</a:t>
            </a:r>
            <a:endParaRPr/>
          </a:p>
        </p:txBody>
      </p:sp>
      <p:sp>
        <p:nvSpPr>
          <p:cNvPr id="55" name="Google Shape;55;p6"/>
          <p:cNvSpPr txBox="1">
            <a:spLocks noGrp="1"/>
          </p:cNvSpPr>
          <p:nvPr>
            <p:ph type="body" idx="1"/>
          </p:nvPr>
        </p:nvSpPr>
        <p:spPr>
          <a:xfrm>
            <a:off x="396875" y="1362075"/>
            <a:ext cx="4792799"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What is procrastination?</a:t>
            </a:r>
            <a:endParaRPr dirty="0"/>
          </a:p>
          <a:p>
            <a:pPr marL="640080" lvl="1" indent="-283464" algn="l" rtl="0">
              <a:lnSpc>
                <a:spcPct val="110000"/>
              </a:lnSpc>
              <a:spcBef>
                <a:spcPts val="24"/>
              </a:spcBef>
              <a:spcAft>
                <a:spcPts val="0"/>
              </a:spcAft>
              <a:buSzPts val="2420"/>
              <a:buChar char="▪"/>
            </a:pPr>
            <a:r>
              <a:rPr lang="en-US" dirty="0"/>
              <a:t>Procrastination is the act of putting things off or choosing to do something you prefer to do (or might even need to do) instead of the actual project or chore or work you need to be doing now</a:t>
            </a:r>
          </a:p>
          <a:p>
            <a:pPr marL="640080" lvl="1" indent="-283464" algn="l" rtl="0">
              <a:lnSpc>
                <a:spcPct val="110000"/>
              </a:lnSpc>
              <a:spcBef>
                <a:spcPts val="24"/>
              </a:spcBef>
              <a:spcAft>
                <a:spcPts val="0"/>
              </a:spcAft>
              <a:buSzPts val="2420"/>
              <a:buChar char="▪"/>
            </a:pPr>
            <a:endParaRPr dirty="0"/>
          </a:p>
          <a:p>
            <a:pPr marL="640080" lvl="1" indent="-283464" algn="l" rtl="0">
              <a:lnSpc>
                <a:spcPct val="110000"/>
              </a:lnSpc>
              <a:spcBef>
                <a:spcPts val="24"/>
              </a:spcBef>
              <a:spcAft>
                <a:spcPts val="0"/>
              </a:spcAft>
              <a:buSzPts val="2420"/>
              <a:buChar char="▪"/>
            </a:pPr>
            <a:r>
              <a:rPr lang="en-US" dirty="0"/>
              <a:t>Common challenge for college students, with about 80-95% of students reporting that they procrastinate (Steel, 2007)</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56" name="Google Shape;56;p6"/>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a:t>
            </a:fld>
            <a:endParaRPr/>
          </a:p>
        </p:txBody>
      </p:sp>
      <p:pic>
        <p:nvPicPr>
          <p:cNvPr id="57" name="Google Shape;57;p6"/>
          <p:cNvPicPr preferRelativeResize="0"/>
          <p:nvPr/>
        </p:nvPicPr>
        <p:blipFill rotWithShape="1">
          <a:blip r:embed="rId3">
            <a:alphaModFix/>
          </a:blip>
          <a:srcRect/>
          <a:stretch/>
        </p:blipFill>
        <p:spPr>
          <a:xfrm>
            <a:off x="5450710" y="1066801"/>
            <a:ext cx="3570348" cy="5355521"/>
          </a:xfrm>
          <a:prstGeom prst="rect">
            <a:avLst/>
          </a:prstGeom>
          <a:noFill/>
          <a:ln>
            <a:noFill/>
          </a:ln>
        </p:spPr>
      </p:pic>
      <p:sp>
        <p:nvSpPr>
          <p:cNvPr id="2" name="TextBox 1">
            <a:extLst>
              <a:ext uri="{FF2B5EF4-FFF2-40B4-BE49-F238E27FC236}">
                <a16:creationId xmlns:a16="http://schemas.microsoft.com/office/drawing/2014/main" id="{651A8358-819D-B189-FB9F-7834FC64C75A}"/>
              </a:ext>
            </a:extLst>
          </p:cNvPr>
          <p:cNvSpPr txBox="1"/>
          <p:nvPr/>
        </p:nvSpPr>
        <p:spPr>
          <a:xfrm>
            <a:off x="0" y="6194304"/>
            <a:ext cx="5450710" cy="784830"/>
          </a:xfrm>
          <a:prstGeom prst="rect">
            <a:avLst/>
          </a:prstGeom>
          <a:noFill/>
        </p:spPr>
        <p:txBody>
          <a:bodyPr wrap="square" rtlCol="0">
            <a:spAutoFit/>
          </a:bodyPr>
          <a:lstStyle/>
          <a:p>
            <a:r>
              <a:rPr lang="en-US" sz="900" dirty="0"/>
              <a:t>Steel, Piers. “The nature of procrastination: a meta-analytic and theoretical review of quintessential self-regulatory failure.” </a:t>
            </a:r>
            <a:r>
              <a:rPr lang="en-US" sz="900" i="1" dirty="0"/>
              <a:t>Psychological Bulletin Journal</a:t>
            </a:r>
            <a:r>
              <a:rPr lang="en-US" sz="900" dirty="0"/>
              <a:t> 133, no. 1 (2007): 65–94. https://</a:t>
            </a:r>
            <a:r>
              <a:rPr lang="en-US" sz="900" dirty="0" err="1"/>
              <a:t>www.researchgate.net</a:t>
            </a:r>
            <a:r>
              <a:rPr lang="en-US" sz="900" dirty="0"/>
              <a:t>/publication/6598646_The_nature_of_procrastination_a_meta-analytic_and_theoretical_review_of_quintessential_self-regulatory_failure_Psychol_Bull_133_65-94</a:t>
            </a:r>
          </a:p>
          <a:p>
            <a:endParaRPr lang="en-US" sz="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3"/>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Example: Compute </a:t>
            </a:r>
            <a:r>
              <a:rPr lang="en-US" b="1" dirty="0">
                <a:latin typeface="Courier New"/>
                <a:ea typeface="Courier New"/>
                <a:cs typeface="Courier New"/>
                <a:sym typeface="Courier New"/>
              </a:rPr>
              <a:t>x - 1</a:t>
            </a:r>
            <a:endParaRPr dirty="0"/>
          </a:p>
          <a:p>
            <a:pPr marL="640080" lvl="1" indent="-283464" algn="l" rtl="0">
              <a:lnSpc>
                <a:spcPct val="110000"/>
              </a:lnSpc>
              <a:spcBef>
                <a:spcPts val="24"/>
              </a:spcBef>
              <a:spcAft>
                <a:spcPts val="0"/>
              </a:spcAft>
              <a:buSzPts val="2420"/>
              <a:buChar char="▪"/>
            </a:pPr>
            <a:r>
              <a:rPr lang="en-US" dirty="0"/>
              <a:t>Given inputs </a:t>
            </a:r>
            <a:r>
              <a:rPr lang="en-US" b="1" dirty="0">
                <a:latin typeface="Courier New"/>
                <a:ea typeface="Courier New"/>
                <a:cs typeface="Courier New"/>
                <a:sym typeface="Courier New"/>
              </a:rPr>
              <a:t>x=0b0101</a:t>
            </a:r>
            <a:r>
              <a:rPr lang="en-US" dirty="0"/>
              <a:t> (5), </a:t>
            </a:r>
            <a:r>
              <a:rPr lang="en-US" b="1" dirty="0">
                <a:latin typeface="Courier New"/>
                <a:ea typeface="Courier New"/>
                <a:cs typeface="Courier New"/>
                <a:sym typeface="Courier New"/>
              </a:rPr>
              <a:t>y=0b0010</a:t>
            </a:r>
            <a:r>
              <a:rPr lang="en-US" dirty="0"/>
              <a:t> (2)</a:t>
            </a:r>
            <a:endParaRPr dirty="0"/>
          </a:p>
        </p:txBody>
      </p:sp>
      <p:sp>
        <p:nvSpPr>
          <p:cNvPr id="325" name="Google Shape;325;p43"/>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ALU Functions: Implementer’s View</a:t>
            </a:r>
            <a:endParaRPr/>
          </a:p>
        </p:txBody>
      </p:sp>
      <p:sp>
        <p:nvSpPr>
          <p:cNvPr id="326" name="Google Shape;326;p43"/>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30</a:t>
            </a:fld>
            <a:endParaRPr/>
          </a:p>
        </p:txBody>
      </p:sp>
      <p:sp>
        <p:nvSpPr>
          <p:cNvPr id="327" name="Google Shape;327;p43"/>
          <p:cNvSpPr/>
          <p:nvPr/>
        </p:nvSpPr>
        <p:spPr>
          <a:xfrm>
            <a:off x="2828475" y="2648550"/>
            <a:ext cx="1057522" cy="6891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if </a:t>
            </a:r>
            <a:r>
              <a:rPr lang="en-US" sz="1600" b="1" i="0" u="none" strike="noStrike" cap="none" dirty="0" err="1">
                <a:solidFill>
                  <a:schemeClr val="dk1"/>
                </a:solidFill>
                <a:highlight>
                  <a:srgbClr val="F4CCCC"/>
                </a:highlight>
                <a:latin typeface="Courier New"/>
                <a:ea typeface="Courier New"/>
                <a:cs typeface="Courier New"/>
                <a:sym typeface="Courier New"/>
              </a:rPr>
              <a:t>zx</a:t>
            </a:r>
            <a:r>
              <a:rPr lang="en-US" sz="1600" b="1" i="0" u="none" strike="noStrike" cap="none" dirty="0">
                <a:solidFill>
                  <a:schemeClr val="dk1"/>
                </a:solidFill>
                <a:highlight>
                  <a:srgbClr val="F4CCCC"/>
                </a:highlight>
                <a:latin typeface="Courier New"/>
                <a:ea typeface="Courier New"/>
                <a:cs typeface="Courier New"/>
                <a:sym typeface="Courier New"/>
              </a:rPr>
              <a:t>==1</a:t>
            </a:r>
            <a:r>
              <a:rPr lang="en-US" sz="1600" b="0" i="0" u="none" strike="noStrike" cap="none" dirty="0">
                <a:solidFill>
                  <a:schemeClr val="dk1"/>
                </a:solidFill>
                <a:latin typeface="Calibri"/>
                <a:ea typeface="Calibri"/>
                <a:cs typeface="Calibri"/>
                <a:sym typeface="Calibri"/>
              </a:rPr>
              <a:t>,</a:t>
            </a: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set </a:t>
            </a:r>
            <a:r>
              <a:rPr lang="en-US" sz="1600" b="1" i="0" u="none" strike="noStrike" cap="none" dirty="0">
                <a:solidFill>
                  <a:schemeClr val="dk1"/>
                </a:solidFill>
                <a:latin typeface="Courier New" panose="02070309020205020404" pitchFamily="49" charset="0"/>
                <a:ea typeface="Consolas"/>
                <a:cs typeface="Courier New" panose="02070309020205020404" pitchFamily="49" charset="0"/>
                <a:sym typeface="Consolas"/>
              </a:rPr>
              <a:t>x</a:t>
            </a:r>
            <a:r>
              <a:rPr lang="en-US" sz="1600" b="0" i="0" u="none" strike="noStrike" cap="none" dirty="0">
                <a:solidFill>
                  <a:schemeClr val="dk1"/>
                </a:solidFill>
                <a:latin typeface="Calibri"/>
                <a:ea typeface="Calibri"/>
                <a:cs typeface="Calibri"/>
                <a:sym typeface="Calibri"/>
              </a:rPr>
              <a:t> to </a:t>
            </a:r>
            <a:r>
              <a:rPr lang="en-US" sz="1600" b="1" i="0" u="none" strike="noStrike" cap="none" dirty="0">
                <a:solidFill>
                  <a:schemeClr val="dk1"/>
                </a:solidFill>
                <a:latin typeface="Courier New" panose="02070309020205020404" pitchFamily="49" charset="0"/>
                <a:ea typeface="Consolas"/>
                <a:cs typeface="Courier New" panose="02070309020205020404" pitchFamily="49" charset="0"/>
                <a:sym typeface="Consolas"/>
              </a:rPr>
              <a:t>0</a:t>
            </a:r>
            <a:endParaRPr sz="1600" b="0" i="0" u="none" strike="noStrike" cap="none" dirty="0">
              <a:solidFill>
                <a:schemeClr val="dk1"/>
              </a:solidFill>
              <a:latin typeface="Courier New" panose="02070309020205020404" pitchFamily="49" charset="0"/>
              <a:ea typeface="Calibri"/>
              <a:cs typeface="Courier New" panose="02070309020205020404" pitchFamily="49" charset="0"/>
              <a:sym typeface="Calibri"/>
            </a:endParaRPr>
          </a:p>
        </p:txBody>
      </p:sp>
      <p:sp>
        <p:nvSpPr>
          <p:cNvPr id="328" name="Google Shape;328;p43"/>
          <p:cNvSpPr/>
          <p:nvPr/>
        </p:nvSpPr>
        <p:spPr>
          <a:xfrm>
            <a:off x="3971699" y="2648563"/>
            <a:ext cx="1036183" cy="6891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if </a:t>
            </a:r>
            <a:r>
              <a:rPr lang="en-US" sz="1600" b="1" i="0" u="none" strike="noStrike" cap="none" dirty="0" err="1">
                <a:solidFill>
                  <a:schemeClr val="dk1"/>
                </a:solidFill>
                <a:highlight>
                  <a:srgbClr val="D9EAD3"/>
                </a:highlight>
                <a:latin typeface="Courier New"/>
                <a:ea typeface="Courier New"/>
                <a:cs typeface="Courier New"/>
                <a:sym typeface="Courier New"/>
              </a:rPr>
              <a:t>zy</a:t>
            </a:r>
            <a:r>
              <a:rPr lang="en-US" sz="1600" b="1" i="0" u="none" strike="noStrike" cap="none" dirty="0">
                <a:solidFill>
                  <a:schemeClr val="dk1"/>
                </a:solidFill>
                <a:highlight>
                  <a:srgbClr val="D9EAD3"/>
                </a:highlight>
                <a:latin typeface="Courier New"/>
                <a:ea typeface="Courier New"/>
                <a:cs typeface="Courier New"/>
                <a:sym typeface="Courier New"/>
              </a:rPr>
              <a:t>==1</a:t>
            </a:r>
            <a:r>
              <a:rPr lang="en-US" sz="1600" b="0" i="0" u="none" strike="noStrike" cap="none" dirty="0">
                <a:solidFill>
                  <a:schemeClr val="dk1"/>
                </a:solidFill>
                <a:latin typeface="Calibri"/>
                <a:ea typeface="Calibri"/>
                <a:cs typeface="Calibri"/>
                <a:sym typeface="Calibri"/>
              </a:rPr>
              <a:t>,</a:t>
            </a: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set </a:t>
            </a:r>
            <a:r>
              <a:rPr lang="en-US" sz="1600" b="1" i="0" u="none" strike="noStrike" cap="none" dirty="0">
                <a:solidFill>
                  <a:schemeClr val="dk1"/>
                </a:solidFill>
                <a:latin typeface="Courier New" panose="02070309020205020404" pitchFamily="49" charset="0"/>
                <a:ea typeface="Consolas"/>
                <a:cs typeface="Courier New" panose="02070309020205020404" pitchFamily="49" charset="0"/>
                <a:sym typeface="Consolas"/>
              </a:rPr>
              <a:t>y</a:t>
            </a:r>
            <a:r>
              <a:rPr lang="en-US" sz="1600" b="0" i="0" u="none" strike="noStrike" cap="none" dirty="0">
                <a:solidFill>
                  <a:schemeClr val="dk1"/>
                </a:solidFill>
                <a:latin typeface="Calibri"/>
                <a:ea typeface="Calibri"/>
                <a:cs typeface="Calibri"/>
                <a:sym typeface="Calibri"/>
              </a:rPr>
              <a:t> to </a:t>
            </a:r>
            <a:r>
              <a:rPr lang="en-US" sz="1600" b="1" i="0" u="none" strike="noStrike" cap="none" dirty="0">
                <a:solidFill>
                  <a:schemeClr val="dk1"/>
                </a:solidFill>
                <a:latin typeface="Courier New" panose="02070309020205020404" pitchFamily="49" charset="0"/>
                <a:ea typeface="Consolas"/>
                <a:cs typeface="Courier New" panose="02070309020205020404" pitchFamily="49" charset="0"/>
                <a:sym typeface="Consolas"/>
              </a:rPr>
              <a:t>0</a:t>
            </a:r>
            <a:endParaRPr sz="1600" b="0" i="0" u="none" strike="noStrike" cap="none" dirty="0">
              <a:solidFill>
                <a:schemeClr val="dk1"/>
              </a:solidFill>
              <a:latin typeface="Courier New" panose="02070309020205020404" pitchFamily="49" charset="0"/>
              <a:ea typeface="Calibri"/>
              <a:cs typeface="Courier New" panose="02070309020205020404" pitchFamily="49" charset="0"/>
              <a:sym typeface="Calibri"/>
            </a:endParaRPr>
          </a:p>
        </p:txBody>
      </p:sp>
      <p:sp>
        <p:nvSpPr>
          <p:cNvPr id="329" name="Google Shape;329;p43"/>
          <p:cNvSpPr/>
          <p:nvPr/>
        </p:nvSpPr>
        <p:spPr>
          <a:xfrm>
            <a:off x="2828475" y="3555077"/>
            <a:ext cx="1057522" cy="6891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if </a:t>
            </a:r>
            <a:r>
              <a:rPr lang="en-US" sz="1600" b="1" i="0" u="none" strike="noStrike" cap="none" dirty="0" err="1">
                <a:solidFill>
                  <a:schemeClr val="dk1"/>
                </a:solidFill>
                <a:highlight>
                  <a:srgbClr val="F4CCCC"/>
                </a:highlight>
                <a:latin typeface="Courier New"/>
                <a:ea typeface="Courier New"/>
                <a:cs typeface="Courier New"/>
                <a:sym typeface="Courier New"/>
              </a:rPr>
              <a:t>nx</a:t>
            </a:r>
            <a:r>
              <a:rPr lang="en-US" sz="1600" b="1" i="0" u="none" strike="noStrike" cap="none" dirty="0">
                <a:solidFill>
                  <a:schemeClr val="dk1"/>
                </a:solidFill>
                <a:highlight>
                  <a:srgbClr val="F4CCCC"/>
                </a:highlight>
                <a:latin typeface="Courier New"/>
                <a:ea typeface="Courier New"/>
                <a:cs typeface="Courier New"/>
                <a:sym typeface="Courier New"/>
              </a:rPr>
              <a:t>==1</a:t>
            </a:r>
            <a:r>
              <a:rPr lang="en-US" sz="1600" b="0" i="0" u="none" strike="noStrike" cap="none" dirty="0">
                <a:solidFill>
                  <a:schemeClr val="dk1"/>
                </a:solidFill>
                <a:latin typeface="Calibri"/>
                <a:ea typeface="Calibri"/>
                <a:cs typeface="Calibri"/>
                <a:sym typeface="Calibri"/>
              </a:rPr>
              <a:t>,</a:t>
            </a: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negate </a:t>
            </a:r>
            <a:r>
              <a:rPr lang="en-US" sz="1600" b="1" i="0" u="none" strike="noStrike" cap="none" dirty="0">
                <a:solidFill>
                  <a:schemeClr val="dk1"/>
                </a:solidFill>
                <a:latin typeface="Courier New" panose="02070309020205020404" pitchFamily="49" charset="0"/>
                <a:ea typeface="Consolas"/>
                <a:cs typeface="Courier New" panose="02070309020205020404" pitchFamily="49" charset="0"/>
                <a:sym typeface="Consolas"/>
              </a:rPr>
              <a:t>x</a:t>
            </a:r>
            <a:endParaRPr sz="1600" b="0" i="0" u="none" strike="noStrike" cap="none" dirty="0">
              <a:solidFill>
                <a:schemeClr val="dk1"/>
              </a:solidFill>
              <a:latin typeface="Courier New" panose="02070309020205020404" pitchFamily="49" charset="0"/>
              <a:ea typeface="Calibri"/>
              <a:cs typeface="Courier New" panose="02070309020205020404" pitchFamily="49" charset="0"/>
              <a:sym typeface="Calibri"/>
            </a:endParaRPr>
          </a:p>
        </p:txBody>
      </p:sp>
      <p:sp>
        <p:nvSpPr>
          <p:cNvPr id="330" name="Google Shape;330;p43"/>
          <p:cNvSpPr/>
          <p:nvPr/>
        </p:nvSpPr>
        <p:spPr>
          <a:xfrm>
            <a:off x="2758315" y="4496200"/>
            <a:ext cx="2355430" cy="689100"/>
          </a:xfrm>
          <a:prstGeom prst="rect">
            <a:avLst/>
          </a:prstGeom>
          <a:solidFill>
            <a:srgbClr val="EFEFE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if </a:t>
            </a:r>
            <a:r>
              <a:rPr lang="en-US" sz="1600" b="1" i="0" u="none" strike="noStrike" cap="none" dirty="0">
                <a:solidFill>
                  <a:schemeClr val="dk1"/>
                </a:solidFill>
                <a:highlight>
                  <a:srgbClr val="D9EAD3"/>
                </a:highlight>
                <a:latin typeface="Courier New"/>
                <a:ea typeface="Courier New"/>
                <a:cs typeface="Courier New"/>
                <a:sym typeface="Courier New"/>
              </a:rPr>
              <a:t>f==1</a:t>
            </a:r>
            <a:r>
              <a:rPr lang="en-US" sz="1600" b="0" i="0" u="none" strike="noStrike" cap="none" dirty="0">
                <a:solidFill>
                  <a:schemeClr val="dk1"/>
                </a:solidFill>
                <a:latin typeface="Calibri"/>
                <a:ea typeface="Calibri"/>
                <a:cs typeface="Calibri"/>
                <a:sym typeface="Calibri"/>
              </a:rPr>
              <a:t>, result is </a:t>
            </a:r>
            <a:r>
              <a:rPr lang="en-US" sz="1600" b="1" i="0" u="none" strike="noStrike" cap="none" dirty="0">
                <a:solidFill>
                  <a:schemeClr val="dk1"/>
                </a:solidFill>
                <a:latin typeface="Courier New"/>
                <a:ea typeface="Courier New"/>
                <a:cs typeface="Courier New"/>
                <a:sym typeface="Courier New"/>
              </a:rPr>
              <a:t>x + y</a:t>
            </a:r>
            <a:endParaRPr sz="1600" b="0" i="0" u="none" strike="noStrike" cap="none" dirty="0">
              <a:solidFill>
                <a:schemeClr val="dk1"/>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else, result is </a:t>
            </a:r>
            <a:r>
              <a:rPr lang="en-US" sz="1600" b="1" i="0" u="none" strike="noStrike" cap="none" dirty="0">
                <a:solidFill>
                  <a:schemeClr val="dk1"/>
                </a:solidFill>
                <a:latin typeface="Courier New"/>
                <a:ea typeface="Courier New"/>
                <a:cs typeface="Courier New"/>
                <a:sym typeface="Courier New"/>
              </a:rPr>
              <a:t>x &amp; y</a:t>
            </a:r>
            <a:endParaRPr sz="1600" b="0" i="0" u="none" strike="noStrike" cap="none" dirty="0">
              <a:solidFill>
                <a:schemeClr val="dk1"/>
              </a:solidFill>
              <a:latin typeface="Courier New"/>
              <a:ea typeface="Courier New"/>
              <a:cs typeface="Courier New"/>
              <a:sym typeface="Courier New"/>
            </a:endParaRPr>
          </a:p>
        </p:txBody>
      </p:sp>
      <p:sp>
        <p:nvSpPr>
          <p:cNvPr id="334" name="Google Shape;334;p43"/>
          <p:cNvSpPr/>
          <p:nvPr/>
        </p:nvSpPr>
        <p:spPr>
          <a:xfrm>
            <a:off x="717650" y="2533650"/>
            <a:ext cx="1472400" cy="17901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Calibri"/>
                <a:ea typeface="Calibri"/>
                <a:cs typeface="Calibri"/>
                <a:sym typeface="Calibri"/>
              </a:rPr>
              <a:t>1</a:t>
            </a:r>
            <a:endParaRPr sz="2000" b="1"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chemeClr val="dk1"/>
                </a:solidFill>
                <a:latin typeface="Calibri"/>
                <a:ea typeface="Calibri"/>
                <a:cs typeface="Calibri"/>
                <a:sym typeface="Calibri"/>
              </a:rPr>
              <a:t>PREPROCESS INPUTS</a:t>
            </a:r>
            <a:endParaRPr sz="1600" b="1" i="0" u="none" strike="noStrike" cap="none" dirty="0">
              <a:solidFill>
                <a:schemeClr val="dk1"/>
              </a:solidFill>
              <a:latin typeface="Calibri"/>
              <a:ea typeface="Calibri"/>
              <a:cs typeface="Calibri"/>
              <a:sym typeface="Calibri"/>
            </a:endParaRPr>
          </a:p>
        </p:txBody>
      </p:sp>
      <p:sp>
        <p:nvSpPr>
          <p:cNvPr id="335" name="Google Shape;335;p43"/>
          <p:cNvSpPr/>
          <p:nvPr/>
        </p:nvSpPr>
        <p:spPr>
          <a:xfrm>
            <a:off x="717650" y="4403925"/>
            <a:ext cx="1472400" cy="8847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2</a:t>
            </a:r>
            <a:endParaRPr sz="20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COMPUTE</a:t>
            </a:r>
            <a:endParaRPr sz="1600" b="1" i="0" u="none" strike="noStrike" cap="none">
              <a:solidFill>
                <a:schemeClr val="dk1"/>
              </a:solidFill>
              <a:latin typeface="Calibri"/>
              <a:ea typeface="Calibri"/>
              <a:cs typeface="Calibri"/>
              <a:sym typeface="Calibri"/>
            </a:endParaRPr>
          </a:p>
        </p:txBody>
      </p:sp>
      <p:sp>
        <p:nvSpPr>
          <p:cNvPr id="337" name="Google Shape;337;p43"/>
          <p:cNvSpPr/>
          <p:nvPr/>
        </p:nvSpPr>
        <p:spPr>
          <a:xfrm>
            <a:off x="3971700" y="3555077"/>
            <a:ext cx="1036182" cy="6891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if </a:t>
            </a:r>
            <a:r>
              <a:rPr lang="en-US" sz="1600" b="1" i="0" u="none" strike="noStrike" cap="none" dirty="0" err="1">
                <a:solidFill>
                  <a:schemeClr val="dk1"/>
                </a:solidFill>
                <a:highlight>
                  <a:srgbClr val="D9EAD3"/>
                </a:highlight>
                <a:latin typeface="Courier New"/>
                <a:ea typeface="Courier New"/>
                <a:cs typeface="Courier New"/>
                <a:sym typeface="Courier New"/>
              </a:rPr>
              <a:t>ny</a:t>
            </a:r>
            <a:r>
              <a:rPr lang="en-US" sz="1600" b="1" i="0" u="none" strike="noStrike" cap="none" dirty="0">
                <a:solidFill>
                  <a:schemeClr val="dk1"/>
                </a:solidFill>
                <a:highlight>
                  <a:srgbClr val="D9EAD3"/>
                </a:highlight>
                <a:latin typeface="Courier New"/>
                <a:ea typeface="Courier New"/>
                <a:cs typeface="Courier New"/>
                <a:sym typeface="Courier New"/>
              </a:rPr>
              <a:t>==1</a:t>
            </a:r>
            <a:r>
              <a:rPr lang="en-US" sz="1600" b="0" i="0" u="none" strike="noStrike" cap="none" dirty="0">
                <a:solidFill>
                  <a:schemeClr val="dk1"/>
                </a:solidFill>
                <a:latin typeface="Calibri"/>
                <a:ea typeface="Calibri"/>
                <a:cs typeface="Calibri"/>
                <a:sym typeface="Calibri"/>
              </a:rPr>
              <a:t>,</a:t>
            </a: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negate </a:t>
            </a:r>
            <a:r>
              <a:rPr lang="en-US" sz="1600" b="1" i="0" u="none" strike="noStrike" cap="none" dirty="0">
                <a:solidFill>
                  <a:schemeClr val="dk1"/>
                </a:solidFill>
                <a:latin typeface="Courier New" panose="02070309020205020404" pitchFamily="49" charset="0"/>
                <a:ea typeface="Consolas"/>
                <a:cs typeface="Courier New" panose="02070309020205020404" pitchFamily="49" charset="0"/>
                <a:sym typeface="Consolas"/>
              </a:rPr>
              <a:t>y</a:t>
            </a:r>
            <a:endParaRPr sz="1600" b="0" i="0" u="none" strike="noStrike" cap="none" dirty="0">
              <a:solidFill>
                <a:schemeClr val="dk1"/>
              </a:solidFill>
              <a:latin typeface="Courier New" panose="02070309020205020404" pitchFamily="49" charset="0"/>
              <a:ea typeface="Calibri"/>
              <a:cs typeface="Courier New" panose="02070309020205020404" pitchFamily="49" charset="0"/>
              <a:sym typeface="Calibri"/>
            </a:endParaRPr>
          </a:p>
        </p:txBody>
      </p:sp>
      <p:cxnSp>
        <p:nvCxnSpPr>
          <p:cNvPr id="338" name="Google Shape;338;p43"/>
          <p:cNvCxnSpPr>
            <a:cxnSpLocks/>
            <a:stCxn id="327" idx="2"/>
            <a:endCxn id="329" idx="0"/>
          </p:cNvCxnSpPr>
          <p:nvPr/>
        </p:nvCxnSpPr>
        <p:spPr>
          <a:xfrm>
            <a:off x="3357236" y="3337650"/>
            <a:ext cx="0" cy="217427"/>
          </a:xfrm>
          <a:prstGeom prst="straightConnector1">
            <a:avLst/>
          </a:prstGeom>
          <a:noFill/>
          <a:ln w="19050" cap="flat" cmpd="sng">
            <a:solidFill>
              <a:schemeClr val="dk2"/>
            </a:solidFill>
            <a:prstDash val="solid"/>
            <a:round/>
            <a:headEnd type="none" w="sm" len="sm"/>
            <a:tailEnd type="stealth" w="med" len="med"/>
          </a:ln>
        </p:spPr>
      </p:cxnSp>
      <p:cxnSp>
        <p:nvCxnSpPr>
          <p:cNvPr id="339" name="Google Shape;339;p43"/>
          <p:cNvCxnSpPr>
            <a:cxnSpLocks/>
            <a:stCxn id="328" idx="2"/>
            <a:endCxn id="337" idx="0"/>
          </p:cNvCxnSpPr>
          <p:nvPr/>
        </p:nvCxnSpPr>
        <p:spPr>
          <a:xfrm>
            <a:off x="4489791" y="3337663"/>
            <a:ext cx="0" cy="217414"/>
          </a:xfrm>
          <a:prstGeom prst="straightConnector1">
            <a:avLst/>
          </a:prstGeom>
          <a:noFill/>
          <a:ln w="19050" cap="flat" cmpd="sng">
            <a:solidFill>
              <a:schemeClr val="dk2"/>
            </a:solidFill>
            <a:prstDash val="solid"/>
            <a:round/>
            <a:headEnd type="none" w="sm" len="sm"/>
            <a:tailEnd type="stealth" w="med" len="med"/>
          </a:ln>
        </p:spPr>
      </p:cxnSp>
      <p:cxnSp>
        <p:nvCxnSpPr>
          <p:cNvPr id="340" name="Google Shape;340;p43"/>
          <p:cNvCxnSpPr>
            <a:cxnSpLocks/>
            <a:stCxn id="329" idx="2"/>
          </p:cNvCxnSpPr>
          <p:nvPr/>
        </p:nvCxnSpPr>
        <p:spPr>
          <a:xfrm>
            <a:off x="3357236" y="4244177"/>
            <a:ext cx="0" cy="252023"/>
          </a:xfrm>
          <a:prstGeom prst="straightConnector1">
            <a:avLst/>
          </a:prstGeom>
          <a:noFill/>
          <a:ln w="19050" cap="flat" cmpd="sng">
            <a:solidFill>
              <a:schemeClr val="dk2"/>
            </a:solidFill>
            <a:prstDash val="solid"/>
            <a:round/>
            <a:headEnd type="none" w="sm" len="sm"/>
            <a:tailEnd type="stealth" w="med" len="med"/>
          </a:ln>
        </p:spPr>
      </p:cxnSp>
      <p:cxnSp>
        <p:nvCxnSpPr>
          <p:cNvPr id="341" name="Google Shape;341;p43"/>
          <p:cNvCxnSpPr>
            <a:cxnSpLocks/>
            <a:stCxn id="337" idx="2"/>
          </p:cNvCxnSpPr>
          <p:nvPr/>
        </p:nvCxnSpPr>
        <p:spPr>
          <a:xfrm flipH="1">
            <a:off x="4489790" y="4244177"/>
            <a:ext cx="1" cy="252023"/>
          </a:xfrm>
          <a:prstGeom prst="straightConnector1">
            <a:avLst/>
          </a:prstGeom>
          <a:noFill/>
          <a:ln w="19050" cap="flat" cmpd="sng">
            <a:solidFill>
              <a:schemeClr val="dk2"/>
            </a:solidFill>
            <a:prstDash val="solid"/>
            <a:round/>
            <a:headEnd type="none" w="sm" len="sm"/>
            <a:tailEnd type="stealth" w="med" len="med"/>
          </a:ln>
        </p:spPr>
      </p:cxnSp>
      <p:sp>
        <p:nvSpPr>
          <p:cNvPr id="343" name="Google Shape;343;p43"/>
          <p:cNvSpPr txBox="1">
            <a:spLocks noGrp="1"/>
          </p:cNvSpPr>
          <p:nvPr>
            <p:ph type="body" idx="1"/>
          </p:nvPr>
        </p:nvSpPr>
        <p:spPr>
          <a:xfrm>
            <a:off x="5038103" y="2617875"/>
            <a:ext cx="1936433" cy="762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520"/>
              </a:spcBef>
              <a:spcAft>
                <a:spcPts val="0"/>
              </a:spcAft>
              <a:buSzPts val="1560"/>
              <a:buNone/>
            </a:pPr>
            <a:r>
              <a:rPr lang="en-US" sz="2200" b="1" dirty="0">
                <a:latin typeface="Courier New"/>
                <a:ea typeface="Courier New"/>
                <a:cs typeface="Courier New"/>
                <a:sym typeface="Courier New"/>
              </a:rPr>
              <a:t>x=0b0101</a:t>
            </a:r>
            <a:r>
              <a:rPr lang="en-US" sz="2200" dirty="0"/>
              <a:t> (5)</a:t>
            </a:r>
            <a:endParaRPr sz="2200" dirty="0"/>
          </a:p>
          <a:p>
            <a:pPr marL="0" lvl="0" indent="0" algn="ctr" rtl="0">
              <a:lnSpc>
                <a:spcPct val="100000"/>
              </a:lnSpc>
              <a:spcBef>
                <a:spcPts val="0"/>
              </a:spcBef>
              <a:spcAft>
                <a:spcPts val="0"/>
              </a:spcAft>
              <a:buSzPts val="1560"/>
              <a:buNone/>
            </a:pPr>
            <a:r>
              <a:rPr lang="en-US" sz="1600" i="1" dirty="0">
                <a:solidFill>
                  <a:srgbClr val="CCCCCC"/>
                </a:solidFill>
              </a:rPr>
              <a:t>Unchanged</a:t>
            </a:r>
            <a:endParaRPr sz="1600" i="1" dirty="0">
              <a:solidFill>
                <a:srgbClr val="CCCCCC"/>
              </a:solidFill>
            </a:endParaRPr>
          </a:p>
        </p:txBody>
      </p:sp>
      <p:sp>
        <p:nvSpPr>
          <p:cNvPr id="344" name="Google Shape;344;p43"/>
          <p:cNvSpPr txBox="1">
            <a:spLocks noGrp="1"/>
          </p:cNvSpPr>
          <p:nvPr>
            <p:ph type="body" idx="1"/>
          </p:nvPr>
        </p:nvSpPr>
        <p:spPr>
          <a:xfrm>
            <a:off x="7004755" y="2617875"/>
            <a:ext cx="2015100" cy="762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520"/>
              </a:spcBef>
              <a:spcAft>
                <a:spcPts val="0"/>
              </a:spcAft>
              <a:buSzPts val="1560"/>
              <a:buNone/>
            </a:pPr>
            <a:r>
              <a:rPr lang="en-US" sz="2200" b="1" dirty="0">
                <a:latin typeface="Courier New"/>
                <a:ea typeface="Courier New"/>
                <a:cs typeface="Courier New"/>
                <a:sym typeface="Courier New"/>
              </a:rPr>
              <a:t>y=0b0000</a:t>
            </a:r>
            <a:r>
              <a:rPr lang="en-US" sz="2200" dirty="0"/>
              <a:t> (0)</a:t>
            </a:r>
            <a:endParaRPr sz="2200" dirty="0"/>
          </a:p>
          <a:p>
            <a:pPr marL="0" lvl="0" indent="0" algn="ctr" rtl="0">
              <a:lnSpc>
                <a:spcPct val="100000"/>
              </a:lnSpc>
              <a:spcBef>
                <a:spcPts val="0"/>
              </a:spcBef>
              <a:spcAft>
                <a:spcPts val="0"/>
              </a:spcAft>
              <a:buSzPts val="1560"/>
              <a:buNone/>
            </a:pPr>
            <a:r>
              <a:rPr lang="en-US" sz="1600" i="1" dirty="0">
                <a:solidFill>
                  <a:srgbClr val="000000"/>
                </a:solidFill>
              </a:rPr>
              <a:t>Zeroed</a:t>
            </a:r>
            <a:endParaRPr sz="1600" i="1" dirty="0">
              <a:solidFill>
                <a:srgbClr val="000000"/>
              </a:solidFill>
            </a:endParaRPr>
          </a:p>
        </p:txBody>
      </p:sp>
      <p:sp>
        <p:nvSpPr>
          <p:cNvPr id="345" name="Google Shape;345;p43"/>
          <p:cNvSpPr txBox="1">
            <a:spLocks noGrp="1"/>
          </p:cNvSpPr>
          <p:nvPr>
            <p:ph type="body" idx="1"/>
          </p:nvPr>
        </p:nvSpPr>
        <p:spPr>
          <a:xfrm>
            <a:off x="5038103" y="3518627"/>
            <a:ext cx="1936433" cy="762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520"/>
              </a:spcBef>
              <a:spcAft>
                <a:spcPts val="0"/>
              </a:spcAft>
              <a:buSzPts val="1560"/>
              <a:buNone/>
            </a:pPr>
            <a:r>
              <a:rPr lang="en-US" sz="2200" b="1" dirty="0">
                <a:latin typeface="Courier New"/>
                <a:ea typeface="Courier New"/>
                <a:cs typeface="Courier New"/>
                <a:sym typeface="Courier New"/>
              </a:rPr>
              <a:t>x=0b0101</a:t>
            </a:r>
            <a:r>
              <a:rPr lang="en-US" sz="2200" dirty="0"/>
              <a:t> (5)</a:t>
            </a:r>
            <a:endParaRPr sz="2200" dirty="0"/>
          </a:p>
          <a:p>
            <a:pPr marL="0" lvl="0" indent="0" algn="ctr" rtl="0">
              <a:lnSpc>
                <a:spcPct val="100000"/>
              </a:lnSpc>
              <a:spcBef>
                <a:spcPts val="0"/>
              </a:spcBef>
              <a:spcAft>
                <a:spcPts val="0"/>
              </a:spcAft>
              <a:buSzPts val="1560"/>
              <a:buNone/>
            </a:pPr>
            <a:r>
              <a:rPr lang="en-US" sz="1600" i="1" dirty="0">
                <a:solidFill>
                  <a:srgbClr val="CCCCCC"/>
                </a:solidFill>
              </a:rPr>
              <a:t>Unchanged</a:t>
            </a:r>
            <a:endParaRPr sz="1600" i="1" dirty="0">
              <a:solidFill>
                <a:srgbClr val="CCCCCC"/>
              </a:solidFill>
            </a:endParaRPr>
          </a:p>
        </p:txBody>
      </p:sp>
      <p:sp>
        <p:nvSpPr>
          <p:cNvPr id="346" name="Google Shape;346;p43"/>
          <p:cNvSpPr txBox="1">
            <a:spLocks noGrp="1"/>
          </p:cNvSpPr>
          <p:nvPr>
            <p:ph type="body" idx="1"/>
          </p:nvPr>
        </p:nvSpPr>
        <p:spPr>
          <a:xfrm>
            <a:off x="7004755" y="3518627"/>
            <a:ext cx="2015100" cy="762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520"/>
              </a:spcBef>
              <a:spcAft>
                <a:spcPts val="0"/>
              </a:spcAft>
              <a:buSzPts val="1560"/>
              <a:buNone/>
            </a:pPr>
            <a:r>
              <a:rPr lang="en-US" sz="2200" b="1" dirty="0">
                <a:latin typeface="Courier New"/>
                <a:ea typeface="Courier New"/>
                <a:cs typeface="Courier New"/>
                <a:sym typeface="Courier New"/>
              </a:rPr>
              <a:t>y=0b1111</a:t>
            </a:r>
            <a:r>
              <a:rPr lang="en-US" sz="2200" dirty="0"/>
              <a:t> (-1)</a:t>
            </a:r>
            <a:endParaRPr sz="2200" dirty="0"/>
          </a:p>
          <a:p>
            <a:pPr marL="0" lvl="0" indent="0" algn="ctr" rtl="0">
              <a:lnSpc>
                <a:spcPct val="100000"/>
              </a:lnSpc>
              <a:spcBef>
                <a:spcPts val="0"/>
              </a:spcBef>
              <a:spcAft>
                <a:spcPts val="0"/>
              </a:spcAft>
              <a:buSzPts val="1560"/>
              <a:buNone/>
            </a:pPr>
            <a:r>
              <a:rPr lang="en-US" sz="1600" i="1" dirty="0">
                <a:solidFill>
                  <a:srgbClr val="000000"/>
                </a:solidFill>
              </a:rPr>
              <a:t>Negated</a:t>
            </a:r>
            <a:endParaRPr sz="1600" i="1" dirty="0">
              <a:solidFill>
                <a:srgbClr val="000000"/>
              </a:solidFill>
            </a:endParaRPr>
          </a:p>
        </p:txBody>
      </p:sp>
      <p:sp>
        <p:nvSpPr>
          <p:cNvPr id="347" name="Google Shape;347;p43"/>
          <p:cNvSpPr txBox="1">
            <a:spLocks noGrp="1"/>
          </p:cNvSpPr>
          <p:nvPr>
            <p:ph type="body" idx="1"/>
          </p:nvPr>
        </p:nvSpPr>
        <p:spPr>
          <a:xfrm>
            <a:off x="6017301" y="4465275"/>
            <a:ext cx="2290996" cy="762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520"/>
              </a:spcBef>
              <a:spcAft>
                <a:spcPts val="0"/>
              </a:spcAft>
              <a:buSzPts val="1560"/>
              <a:buNone/>
            </a:pPr>
            <a:r>
              <a:rPr lang="en-US" sz="2200" b="1" dirty="0">
                <a:solidFill>
                  <a:srgbClr val="000000"/>
                </a:solidFill>
                <a:latin typeface="Courier New"/>
                <a:ea typeface="Courier New"/>
                <a:cs typeface="Courier New"/>
                <a:sym typeface="Courier New"/>
              </a:rPr>
              <a:t>out=0b0100</a:t>
            </a:r>
            <a:r>
              <a:rPr lang="en-US" sz="2200" dirty="0">
                <a:solidFill>
                  <a:srgbClr val="000000"/>
                </a:solidFill>
              </a:rPr>
              <a:t> (4)</a:t>
            </a:r>
            <a:endParaRPr sz="2200" dirty="0">
              <a:solidFill>
                <a:srgbClr val="000000"/>
              </a:solidFill>
            </a:endParaRPr>
          </a:p>
          <a:p>
            <a:pPr marL="0" lvl="0" indent="0" algn="ctr" rtl="0">
              <a:lnSpc>
                <a:spcPct val="100000"/>
              </a:lnSpc>
              <a:spcBef>
                <a:spcPts val="0"/>
              </a:spcBef>
              <a:spcAft>
                <a:spcPts val="0"/>
              </a:spcAft>
              <a:buSzPts val="1560"/>
              <a:buNone/>
            </a:pPr>
            <a:r>
              <a:rPr lang="en-US" sz="1600" i="1" dirty="0">
                <a:solidFill>
                  <a:srgbClr val="000000"/>
                </a:solidFill>
              </a:rPr>
              <a:t>x (5) + y (-1)</a:t>
            </a:r>
            <a:endParaRPr sz="1600" i="1" dirty="0">
              <a:solidFill>
                <a:srgbClr val="000000"/>
              </a:solidFill>
            </a:endParaRPr>
          </a:p>
        </p:txBody>
      </p:sp>
      <p:graphicFrame>
        <p:nvGraphicFramePr>
          <p:cNvPr id="2" name="Table 1">
            <a:extLst>
              <a:ext uri="{FF2B5EF4-FFF2-40B4-BE49-F238E27FC236}">
                <a16:creationId xmlns:a16="http://schemas.microsoft.com/office/drawing/2014/main" id="{568BFD59-4250-9941-AB79-7FCEA89638AB}"/>
              </a:ext>
            </a:extLst>
          </p:cNvPr>
          <p:cNvGraphicFramePr>
            <a:graphicFrameLocks noGrp="1"/>
          </p:cNvGraphicFramePr>
          <p:nvPr/>
        </p:nvGraphicFramePr>
        <p:xfrm>
          <a:off x="6419075" y="1171118"/>
          <a:ext cx="2420125" cy="1204560"/>
        </p:xfrm>
        <a:graphic>
          <a:graphicData uri="http://schemas.openxmlformats.org/drawingml/2006/table">
            <a:tbl>
              <a:tblPr>
                <a:noFill/>
              </a:tblPr>
              <a:tblGrid>
                <a:gridCol w="331525">
                  <a:extLst>
                    <a:ext uri="{9D8B030D-6E8A-4147-A177-3AD203B41FA5}">
                      <a16:colId xmlns:a16="http://schemas.microsoft.com/office/drawing/2014/main" val="3670904265"/>
                    </a:ext>
                  </a:extLst>
                </a:gridCol>
                <a:gridCol w="331525">
                  <a:extLst>
                    <a:ext uri="{9D8B030D-6E8A-4147-A177-3AD203B41FA5}">
                      <a16:colId xmlns:a16="http://schemas.microsoft.com/office/drawing/2014/main" val="3592736015"/>
                    </a:ext>
                  </a:extLst>
                </a:gridCol>
                <a:gridCol w="331525">
                  <a:extLst>
                    <a:ext uri="{9D8B030D-6E8A-4147-A177-3AD203B41FA5}">
                      <a16:colId xmlns:a16="http://schemas.microsoft.com/office/drawing/2014/main" val="1929258184"/>
                    </a:ext>
                  </a:extLst>
                </a:gridCol>
                <a:gridCol w="331525">
                  <a:extLst>
                    <a:ext uri="{9D8B030D-6E8A-4147-A177-3AD203B41FA5}">
                      <a16:colId xmlns:a16="http://schemas.microsoft.com/office/drawing/2014/main" val="4139506921"/>
                    </a:ext>
                  </a:extLst>
                </a:gridCol>
                <a:gridCol w="331525">
                  <a:extLst>
                    <a:ext uri="{9D8B030D-6E8A-4147-A177-3AD203B41FA5}">
                      <a16:colId xmlns:a16="http://schemas.microsoft.com/office/drawing/2014/main" val="2148355316"/>
                    </a:ext>
                  </a:extLst>
                </a:gridCol>
                <a:gridCol w="331525">
                  <a:extLst>
                    <a:ext uri="{9D8B030D-6E8A-4147-A177-3AD203B41FA5}">
                      <a16:colId xmlns:a16="http://schemas.microsoft.com/office/drawing/2014/main" val="934637803"/>
                    </a:ext>
                  </a:extLst>
                </a:gridCol>
                <a:gridCol w="430975">
                  <a:extLst>
                    <a:ext uri="{9D8B030D-6E8A-4147-A177-3AD203B41FA5}">
                      <a16:colId xmlns:a16="http://schemas.microsoft.com/office/drawing/2014/main" val="4117177762"/>
                    </a:ext>
                  </a:extLst>
                </a:gridCol>
              </a:tblGrid>
              <a:tr h="173648">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err="1">
                          <a:solidFill>
                            <a:srgbClr val="000000"/>
                          </a:solidFill>
                          <a:latin typeface="Courier New"/>
                          <a:ea typeface="Courier New"/>
                          <a:cs typeface="Courier New"/>
                          <a:sym typeface="Courier New"/>
                        </a:rPr>
                        <a:t>zx</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err="1">
                          <a:solidFill>
                            <a:srgbClr val="000000"/>
                          </a:solidFill>
                          <a:latin typeface="Courier New"/>
                          <a:ea typeface="Courier New"/>
                          <a:cs typeface="Courier New"/>
                          <a:sym typeface="Courier New"/>
                        </a:rPr>
                        <a:t>nx</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err="1">
                          <a:solidFill>
                            <a:srgbClr val="000000"/>
                          </a:solidFill>
                          <a:latin typeface="Courier New"/>
                          <a:ea typeface="Courier New"/>
                          <a:cs typeface="Courier New"/>
                          <a:sym typeface="Courier New"/>
                        </a:rPr>
                        <a:t>zy</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ny</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f</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no</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out</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extLst>
                  <a:ext uri="{0D108BD9-81ED-4DB2-BD59-A6C34878D82A}">
                    <a16:rowId xmlns:a16="http://schemas.microsoft.com/office/drawing/2014/main" val="3045572240"/>
                  </a:ext>
                </a:extLst>
              </a:tr>
              <a:tr h="272000">
                <a:tc gridSpan="6">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u="none" strike="noStrike" cap="none" dirty="0">
                          <a:latin typeface="Courier New"/>
                          <a:ea typeface="Courier New"/>
                          <a:cs typeface="Courier New"/>
                          <a:sym typeface="Courier New"/>
                        </a:rPr>
                        <a:t>...</a:t>
                      </a: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dirty="0">
                          <a:latin typeface="Courier New"/>
                          <a:ea typeface="Courier New"/>
                          <a:cs typeface="Courier New"/>
                          <a:sym typeface="Courier New"/>
                        </a:rPr>
                        <a:t>...</a:t>
                      </a: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3032639525"/>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0</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F4CCCD"/>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0</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F4CCCD"/>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D9EAD4"/>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D9EAD4"/>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D9EAD4"/>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0</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2857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F4CCCD"/>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x-1</a:t>
                      </a:r>
                      <a:endParaRPr sz="1100" u="none" strike="noStrike" cap="none" dirty="0">
                        <a:latin typeface="Courier New"/>
                        <a:ea typeface="Courier New"/>
                        <a:cs typeface="Courier New"/>
                        <a:sym typeface="Courier New"/>
                      </a:endParaRPr>
                    </a:p>
                  </a:txBody>
                  <a:tcPr marL="66750" marR="66750" marT="66750" marB="66750">
                    <a:lnL w="2857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2788011315"/>
                  </a:ext>
                </a:extLst>
              </a:tr>
              <a:tr h="272000">
                <a:tc gridSpan="6">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u="none" strike="noStrike" cap="none" dirty="0">
                          <a:latin typeface="Courier New"/>
                          <a:ea typeface="Courier New"/>
                          <a:cs typeface="Courier New"/>
                          <a:sym typeface="Courier New"/>
                        </a:rPr>
                        <a:t>...</a:t>
                      </a:r>
                    </a:p>
                  </a:txBody>
                  <a:tcPr marL="66750" marR="66750" marT="66750" marB="66750">
                    <a:lnL w="9525" cap="flat" cmpd="sng">
                      <a:solidFill>
                        <a:schemeClr val="dk1"/>
                      </a:solidFill>
                      <a:prstDash val="solid"/>
                      <a:round/>
                      <a:headEnd type="none" w="sm" len="sm"/>
                      <a:tailEnd type="none" w="sm" len="sm"/>
                    </a:lnL>
                    <a:lnR w="2857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2857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dirty="0">
                          <a:latin typeface="Courier New"/>
                          <a:ea typeface="Courier New"/>
                          <a:cs typeface="Courier New"/>
                          <a:sym typeface="Courier New"/>
                        </a:rPr>
                        <a:t>...</a:t>
                      </a:r>
                    </a:p>
                  </a:txBody>
                  <a:tcPr marL="66750" marR="66750" marT="66750" marB="66750">
                    <a:lnL w="2857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extLst>
                  <a:ext uri="{0D108BD9-81ED-4DB2-BD59-A6C34878D82A}">
                    <a16:rowId xmlns:a16="http://schemas.microsoft.com/office/drawing/2014/main" val="3967175064"/>
                  </a:ext>
                </a:extLst>
              </a:tr>
            </a:tbl>
          </a:graphicData>
        </a:graphic>
      </p:graphicFrame>
    </p:spTree>
    <p:extLst>
      <p:ext uri="{BB962C8B-B14F-4D97-AF65-F5344CB8AC3E}">
        <p14:creationId xmlns:p14="http://schemas.microsoft.com/office/powerpoint/2010/main" val="40473098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3"/>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Example: Compute </a:t>
            </a:r>
            <a:r>
              <a:rPr lang="en-US" b="1" dirty="0">
                <a:latin typeface="Courier New"/>
                <a:ea typeface="Courier New"/>
                <a:cs typeface="Courier New"/>
                <a:sym typeface="Courier New"/>
              </a:rPr>
              <a:t>x - 1</a:t>
            </a:r>
            <a:endParaRPr dirty="0"/>
          </a:p>
          <a:p>
            <a:pPr marL="640080" lvl="1" indent="-283464" algn="l" rtl="0">
              <a:lnSpc>
                <a:spcPct val="110000"/>
              </a:lnSpc>
              <a:spcBef>
                <a:spcPts val="24"/>
              </a:spcBef>
              <a:spcAft>
                <a:spcPts val="0"/>
              </a:spcAft>
              <a:buSzPts val="2420"/>
              <a:buChar char="▪"/>
            </a:pPr>
            <a:r>
              <a:rPr lang="en-US" dirty="0"/>
              <a:t>Given inputs </a:t>
            </a:r>
            <a:r>
              <a:rPr lang="en-US" b="1" dirty="0">
                <a:latin typeface="Courier New"/>
                <a:ea typeface="Courier New"/>
                <a:cs typeface="Courier New"/>
                <a:sym typeface="Courier New"/>
              </a:rPr>
              <a:t>x=0b0101</a:t>
            </a:r>
            <a:r>
              <a:rPr lang="en-US" dirty="0"/>
              <a:t> (5), </a:t>
            </a:r>
            <a:r>
              <a:rPr lang="en-US" b="1" dirty="0">
                <a:latin typeface="Courier New"/>
                <a:ea typeface="Courier New"/>
                <a:cs typeface="Courier New"/>
                <a:sym typeface="Courier New"/>
              </a:rPr>
              <a:t>y=0b0010</a:t>
            </a:r>
            <a:r>
              <a:rPr lang="en-US" dirty="0"/>
              <a:t> (2)</a:t>
            </a:r>
            <a:endParaRPr dirty="0"/>
          </a:p>
        </p:txBody>
      </p:sp>
      <p:sp>
        <p:nvSpPr>
          <p:cNvPr id="325" name="Google Shape;325;p43"/>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ALU Functions: Implementer’s View</a:t>
            </a:r>
            <a:endParaRPr/>
          </a:p>
        </p:txBody>
      </p:sp>
      <p:sp>
        <p:nvSpPr>
          <p:cNvPr id="326" name="Google Shape;326;p43"/>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31</a:t>
            </a:fld>
            <a:endParaRPr/>
          </a:p>
        </p:txBody>
      </p:sp>
      <p:sp>
        <p:nvSpPr>
          <p:cNvPr id="327" name="Google Shape;327;p43"/>
          <p:cNvSpPr/>
          <p:nvPr/>
        </p:nvSpPr>
        <p:spPr>
          <a:xfrm>
            <a:off x="2828475" y="2648550"/>
            <a:ext cx="1057522" cy="6891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if </a:t>
            </a:r>
            <a:r>
              <a:rPr lang="en-US" sz="1600" b="1" i="0" u="none" strike="noStrike" cap="none" dirty="0" err="1">
                <a:solidFill>
                  <a:schemeClr val="dk1"/>
                </a:solidFill>
                <a:highlight>
                  <a:srgbClr val="F4CCCC"/>
                </a:highlight>
                <a:latin typeface="Courier New"/>
                <a:ea typeface="Courier New"/>
                <a:cs typeface="Courier New"/>
                <a:sym typeface="Courier New"/>
              </a:rPr>
              <a:t>zx</a:t>
            </a:r>
            <a:r>
              <a:rPr lang="en-US" sz="1600" b="1" i="0" u="none" strike="noStrike" cap="none" dirty="0">
                <a:solidFill>
                  <a:schemeClr val="dk1"/>
                </a:solidFill>
                <a:highlight>
                  <a:srgbClr val="F4CCCC"/>
                </a:highlight>
                <a:latin typeface="Courier New"/>
                <a:ea typeface="Courier New"/>
                <a:cs typeface="Courier New"/>
                <a:sym typeface="Courier New"/>
              </a:rPr>
              <a:t>==1</a:t>
            </a:r>
            <a:r>
              <a:rPr lang="en-US" sz="1600" b="0" i="0" u="none" strike="noStrike" cap="none" dirty="0">
                <a:solidFill>
                  <a:schemeClr val="dk1"/>
                </a:solidFill>
                <a:latin typeface="Calibri"/>
                <a:ea typeface="Calibri"/>
                <a:cs typeface="Calibri"/>
                <a:sym typeface="Calibri"/>
              </a:rPr>
              <a:t>,</a:t>
            </a: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set </a:t>
            </a:r>
            <a:r>
              <a:rPr lang="en-US" sz="1600" b="1" i="0" u="none" strike="noStrike" cap="none" dirty="0">
                <a:solidFill>
                  <a:schemeClr val="dk1"/>
                </a:solidFill>
                <a:latin typeface="Courier New" panose="02070309020205020404" pitchFamily="49" charset="0"/>
                <a:ea typeface="Consolas"/>
                <a:cs typeface="Courier New" panose="02070309020205020404" pitchFamily="49" charset="0"/>
                <a:sym typeface="Consolas"/>
              </a:rPr>
              <a:t>x</a:t>
            </a:r>
            <a:r>
              <a:rPr lang="en-US" sz="1600" b="0" i="0" u="none" strike="noStrike" cap="none" dirty="0">
                <a:solidFill>
                  <a:schemeClr val="dk1"/>
                </a:solidFill>
                <a:latin typeface="Calibri"/>
                <a:ea typeface="Calibri"/>
                <a:cs typeface="Calibri"/>
                <a:sym typeface="Calibri"/>
              </a:rPr>
              <a:t> to </a:t>
            </a:r>
            <a:r>
              <a:rPr lang="en-US" sz="1600" b="1" i="0" u="none" strike="noStrike" cap="none" dirty="0">
                <a:solidFill>
                  <a:schemeClr val="dk1"/>
                </a:solidFill>
                <a:latin typeface="Courier New" panose="02070309020205020404" pitchFamily="49" charset="0"/>
                <a:ea typeface="Consolas"/>
                <a:cs typeface="Courier New" panose="02070309020205020404" pitchFamily="49" charset="0"/>
                <a:sym typeface="Consolas"/>
              </a:rPr>
              <a:t>0</a:t>
            </a:r>
            <a:endParaRPr sz="1600" b="0" i="0" u="none" strike="noStrike" cap="none" dirty="0">
              <a:solidFill>
                <a:schemeClr val="dk1"/>
              </a:solidFill>
              <a:latin typeface="Courier New" panose="02070309020205020404" pitchFamily="49" charset="0"/>
              <a:ea typeface="Calibri"/>
              <a:cs typeface="Courier New" panose="02070309020205020404" pitchFamily="49" charset="0"/>
              <a:sym typeface="Calibri"/>
            </a:endParaRPr>
          </a:p>
        </p:txBody>
      </p:sp>
      <p:sp>
        <p:nvSpPr>
          <p:cNvPr id="328" name="Google Shape;328;p43"/>
          <p:cNvSpPr/>
          <p:nvPr/>
        </p:nvSpPr>
        <p:spPr>
          <a:xfrm>
            <a:off x="3971699" y="2648563"/>
            <a:ext cx="1036183" cy="6891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if </a:t>
            </a:r>
            <a:r>
              <a:rPr lang="en-US" sz="1600" b="1" i="0" u="none" strike="noStrike" cap="none" dirty="0" err="1">
                <a:solidFill>
                  <a:schemeClr val="dk1"/>
                </a:solidFill>
                <a:highlight>
                  <a:srgbClr val="D9EAD3"/>
                </a:highlight>
                <a:latin typeface="Courier New"/>
                <a:ea typeface="Courier New"/>
                <a:cs typeface="Courier New"/>
                <a:sym typeface="Courier New"/>
              </a:rPr>
              <a:t>zy</a:t>
            </a:r>
            <a:r>
              <a:rPr lang="en-US" sz="1600" b="1" i="0" u="none" strike="noStrike" cap="none" dirty="0">
                <a:solidFill>
                  <a:schemeClr val="dk1"/>
                </a:solidFill>
                <a:highlight>
                  <a:srgbClr val="D9EAD3"/>
                </a:highlight>
                <a:latin typeface="Courier New"/>
                <a:ea typeface="Courier New"/>
                <a:cs typeface="Courier New"/>
                <a:sym typeface="Courier New"/>
              </a:rPr>
              <a:t>==1</a:t>
            </a:r>
            <a:r>
              <a:rPr lang="en-US" sz="1600" b="0" i="0" u="none" strike="noStrike" cap="none" dirty="0">
                <a:solidFill>
                  <a:schemeClr val="dk1"/>
                </a:solidFill>
                <a:latin typeface="Calibri"/>
                <a:ea typeface="Calibri"/>
                <a:cs typeface="Calibri"/>
                <a:sym typeface="Calibri"/>
              </a:rPr>
              <a:t>,</a:t>
            </a: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set </a:t>
            </a:r>
            <a:r>
              <a:rPr lang="en-US" sz="1600" b="1" i="0" u="none" strike="noStrike" cap="none" dirty="0">
                <a:solidFill>
                  <a:schemeClr val="dk1"/>
                </a:solidFill>
                <a:latin typeface="Courier New" panose="02070309020205020404" pitchFamily="49" charset="0"/>
                <a:ea typeface="Consolas"/>
                <a:cs typeface="Courier New" panose="02070309020205020404" pitchFamily="49" charset="0"/>
                <a:sym typeface="Consolas"/>
              </a:rPr>
              <a:t>y</a:t>
            </a:r>
            <a:r>
              <a:rPr lang="en-US" sz="1600" b="0" i="0" u="none" strike="noStrike" cap="none" dirty="0">
                <a:solidFill>
                  <a:schemeClr val="dk1"/>
                </a:solidFill>
                <a:latin typeface="Calibri"/>
                <a:ea typeface="Calibri"/>
                <a:cs typeface="Calibri"/>
                <a:sym typeface="Calibri"/>
              </a:rPr>
              <a:t> to </a:t>
            </a:r>
            <a:r>
              <a:rPr lang="en-US" sz="1600" b="1" i="0" u="none" strike="noStrike" cap="none" dirty="0">
                <a:solidFill>
                  <a:schemeClr val="dk1"/>
                </a:solidFill>
                <a:latin typeface="Courier New" panose="02070309020205020404" pitchFamily="49" charset="0"/>
                <a:ea typeface="Consolas"/>
                <a:cs typeface="Courier New" panose="02070309020205020404" pitchFamily="49" charset="0"/>
                <a:sym typeface="Consolas"/>
              </a:rPr>
              <a:t>0</a:t>
            </a:r>
            <a:endParaRPr sz="1600" b="0" i="0" u="none" strike="noStrike" cap="none" dirty="0">
              <a:solidFill>
                <a:schemeClr val="dk1"/>
              </a:solidFill>
              <a:latin typeface="Courier New" panose="02070309020205020404" pitchFamily="49" charset="0"/>
              <a:ea typeface="Calibri"/>
              <a:cs typeface="Courier New" panose="02070309020205020404" pitchFamily="49" charset="0"/>
              <a:sym typeface="Calibri"/>
            </a:endParaRPr>
          </a:p>
        </p:txBody>
      </p:sp>
      <p:sp>
        <p:nvSpPr>
          <p:cNvPr id="329" name="Google Shape;329;p43"/>
          <p:cNvSpPr/>
          <p:nvPr/>
        </p:nvSpPr>
        <p:spPr>
          <a:xfrm>
            <a:off x="2828475" y="3555077"/>
            <a:ext cx="1057522" cy="6891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if </a:t>
            </a:r>
            <a:r>
              <a:rPr lang="en-US" sz="1600" b="1" i="0" u="none" strike="noStrike" cap="none" dirty="0" err="1">
                <a:solidFill>
                  <a:schemeClr val="dk1"/>
                </a:solidFill>
                <a:highlight>
                  <a:srgbClr val="F4CCCC"/>
                </a:highlight>
                <a:latin typeface="Courier New"/>
                <a:ea typeface="Courier New"/>
                <a:cs typeface="Courier New"/>
                <a:sym typeface="Courier New"/>
              </a:rPr>
              <a:t>nx</a:t>
            </a:r>
            <a:r>
              <a:rPr lang="en-US" sz="1600" b="1" i="0" u="none" strike="noStrike" cap="none" dirty="0">
                <a:solidFill>
                  <a:schemeClr val="dk1"/>
                </a:solidFill>
                <a:highlight>
                  <a:srgbClr val="F4CCCC"/>
                </a:highlight>
                <a:latin typeface="Courier New"/>
                <a:ea typeface="Courier New"/>
                <a:cs typeface="Courier New"/>
                <a:sym typeface="Courier New"/>
              </a:rPr>
              <a:t>==1</a:t>
            </a:r>
            <a:r>
              <a:rPr lang="en-US" sz="1600" b="0" i="0" u="none" strike="noStrike" cap="none" dirty="0">
                <a:solidFill>
                  <a:schemeClr val="dk1"/>
                </a:solidFill>
                <a:latin typeface="Calibri"/>
                <a:ea typeface="Calibri"/>
                <a:cs typeface="Calibri"/>
                <a:sym typeface="Calibri"/>
              </a:rPr>
              <a:t>,</a:t>
            </a: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negate </a:t>
            </a:r>
            <a:r>
              <a:rPr lang="en-US" sz="1600" b="1" i="0" u="none" strike="noStrike" cap="none" dirty="0">
                <a:solidFill>
                  <a:schemeClr val="dk1"/>
                </a:solidFill>
                <a:latin typeface="Courier New" panose="02070309020205020404" pitchFamily="49" charset="0"/>
                <a:ea typeface="Consolas"/>
                <a:cs typeface="Courier New" panose="02070309020205020404" pitchFamily="49" charset="0"/>
                <a:sym typeface="Consolas"/>
              </a:rPr>
              <a:t>x</a:t>
            </a:r>
            <a:endParaRPr sz="1600" b="0" i="0" u="none" strike="noStrike" cap="none" dirty="0">
              <a:solidFill>
                <a:schemeClr val="dk1"/>
              </a:solidFill>
              <a:latin typeface="Courier New" panose="02070309020205020404" pitchFamily="49" charset="0"/>
              <a:ea typeface="Calibri"/>
              <a:cs typeface="Courier New" panose="02070309020205020404" pitchFamily="49" charset="0"/>
              <a:sym typeface="Calibri"/>
            </a:endParaRPr>
          </a:p>
        </p:txBody>
      </p:sp>
      <p:sp>
        <p:nvSpPr>
          <p:cNvPr id="330" name="Google Shape;330;p43"/>
          <p:cNvSpPr/>
          <p:nvPr/>
        </p:nvSpPr>
        <p:spPr>
          <a:xfrm>
            <a:off x="2758315" y="4496200"/>
            <a:ext cx="2355430" cy="689100"/>
          </a:xfrm>
          <a:prstGeom prst="rect">
            <a:avLst/>
          </a:prstGeom>
          <a:solidFill>
            <a:srgbClr val="EFEFE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if </a:t>
            </a:r>
            <a:r>
              <a:rPr lang="en-US" sz="1600" b="1" i="0" u="none" strike="noStrike" cap="none" dirty="0">
                <a:solidFill>
                  <a:schemeClr val="dk1"/>
                </a:solidFill>
                <a:highlight>
                  <a:srgbClr val="D9EAD3"/>
                </a:highlight>
                <a:latin typeface="Courier New"/>
                <a:ea typeface="Courier New"/>
                <a:cs typeface="Courier New"/>
                <a:sym typeface="Courier New"/>
              </a:rPr>
              <a:t>f==1</a:t>
            </a:r>
            <a:r>
              <a:rPr lang="en-US" sz="1600" b="0" i="0" u="none" strike="noStrike" cap="none" dirty="0">
                <a:solidFill>
                  <a:schemeClr val="dk1"/>
                </a:solidFill>
                <a:latin typeface="Calibri"/>
                <a:ea typeface="Calibri"/>
                <a:cs typeface="Calibri"/>
                <a:sym typeface="Calibri"/>
              </a:rPr>
              <a:t>, result is </a:t>
            </a:r>
            <a:r>
              <a:rPr lang="en-US" sz="1600" b="1" i="0" u="none" strike="noStrike" cap="none" dirty="0">
                <a:solidFill>
                  <a:schemeClr val="dk1"/>
                </a:solidFill>
                <a:latin typeface="Courier New"/>
                <a:ea typeface="Courier New"/>
                <a:cs typeface="Courier New"/>
                <a:sym typeface="Courier New"/>
              </a:rPr>
              <a:t>x + y</a:t>
            </a:r>
            <a:endParaRPr sz="1600" b="0" i="0" u="none" strike="noStrike" cap="none" dirty="0">
              <a:solidFill>
                <a:schemeClr val="dk1"/>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else, result is </a:t>
            </a:r>
            <a:r>
              <a:rPr lang="en-US" sz="1600" b="1" i="0" u="none" strike="noStrike" cap="none" dirty="0">
                <a:solidFill>
                  <a:schemeClr val="dk1"/>
                </a:solidFill>
                <a:latin typeface="Courier New"/>
                <a:ea typeface="Courier New"/>
                <a:cs typeface="Courier New"/>
                <a:sym typeface="Courier New"/>
              </a:rPr>
              <a:t>x &amp; y</a:t>
            </a:r>
            <a:endParaRPr sz="1600" b="0" i="0" u="none" strike="noStrike" cap="none" dirty="0">
              <a:solidFill>
                <a:schemeClr val="dk1"/>
              </a:solidFill>
              <a:latin typeface="Courier New"/>
              <a:ea typeface="Courier New"/>
              <a:cs typeface="Courier New"/>
              <a:sym typeface="Courier New"/>
            </a:endParaRPr>
          </a:p>
        </p:txBody>
      </p:sp>
      <p:sp>
        <p:nvSpPr>
          <p:cNvPr id="331" name="Google Shape;331;p43"/>
          <p:cNvSpPr/>
          <p:nvPr/>
        </p:nvSpPr>
        <p:spPr>
          <a:xfrm>
            <a:off x="3287130" y="5520450"/>
            <a:ext cx="1297800" cy="6891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if </a:t>
            </a:r>
            <a:r>
              <a:rPr lang="en-US" sz="1600" b="1" i="0" u="none" strike="noStrike" cap="none" dirty="0">
                <a:solidFill>
                  <a:schemeClr val="dk1"/>
                </a:solidFill>
                <a:highlight>
                  <a:srgbClr val="F4CCCC"/>
                </a:highlight>
                <a:latin typeface="Courier New"/>
                <a:ea typeface="Courier New"/>
                <a:cs typeface="Courier New"/>
                <a:sym typeface="Courier New"/>
              </a:rPr>
              <a:t>no==1</a:t>
            </a:r>
            <a:r>
              <a:rPr lang="en-US" sz="1600" b="0" i="0" u="none" strike="noStrike" cap="none" dirty="0">
                <a:solidFill>
                  <a:schemeClr val="dk1"/>
                </a:solidFill>
                <a:latin typeface="Calibri"/>
                <a:ea typeface="Calibri"/>
                <a:cs typeface="Calibri"/>
                <a:sym typeface="Calibri"/>
              </a:rPr>
              <a:t>,</a:t>
            </a: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negate result</a:t>
            </a:r>
            <a:endParaRPr sz="1600" b="0" i="0" u="none" strike="noStrike" cap="none" dirty="0">
              <a:solidFill>
                <a:schemeClr val="dk1"/>
              </a:solidFill>
              <a:latin typeface="Calibri"/>
              <a:ea typeface="Calibri"/>
              <a:cs typeface="Calibri"/>
              <a:sym typeface="Calibri"/>
            </a:endParaRPr>
          </a:p>
        </p:txBody>
      </p:sp>
      <p:sp>
        <p:nvSpPr>
          <p:cNvPr id="334" name="Google Shape;334;p43"/>
          <p:cNvSpPr/>
          <p:nvPr/>
        </p:nvSpPr>
        <p:spPr>
          <a:xfrm>
            <a:off x="717650" y="2533650"/>
            <a:ext cx="1472400" cy="17901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Calibri"/>
                <a:ea typeface="Calibri"/>
                <a:cs typeface="Calibri"/>
                <a:sym typeface="Calibri"/>
              </a:rPr>
              <a:t>1</a:t>
            </a:r>
            <a:endParaRPr sz="2000" b="1"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chemeClr val="dk1"/>
                </a:solidFill>
                <a:latin typeface="Calibri"/>
                <a:ea typeface="Calibri"/>
                <a:cs typeface="Calibri"/>
                <a:sym typeface="Calibri"/>
              </a:rPr>
              <a:t>PREPROCESS INPUTS</a:t>
            </a:r>
            <a:endParaRPr sz="1600" b="1" i="0" u="none" strike="noStrike" cap="none" dirty="0">
              <a:solidFill>
                <a:schemeClr val="dk1"/>
              </a:solidFill>
              <a:latin typeface="Calibri"/>
              <a:ea typeface="Calibri"/>
              <a:cs typeface="Calibri"/>
              <a:sym typeface="Calibri"/>
            </a:endParaRPr>
          </a:p>
        </p:txBody>
      </p:sp>
      <p:sp>
        <p:nvSpPr>
          <p:cNvPr id="335" name="Google Shape;335;p43"/>
          <p:cNvSpPr/>
          <p:nvPr/>
        </p:nvSpPr>
        <p:spPr>
          <a:xfrm>
            <a:off x="717650" y="4403925"/>
            <a:ext cx="1472400" cy="8847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2</a:t>
            </a:r>
            <a:endParaRPr sz="20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COMPUTE</a:t>
            </a:r>
            <a:endParaRPr sz="1600" b="1" i="0" u="none" strike="noStrike" cap="none">
              <a:solidFill>
                <a:schemeClr val="dk1"/>
              </a:solidFill>
              <a:latin typeface="Calibri"/>
              <a:ea typeface="Calibri"/>
              <a:cs typeface="Calibri"/>
              <a:sym typeface="Calibri"/>
            </a:endParaRPr>
          </a:p>
        </p:txBody>
      </p:sp>
      <p:sp>
        <p:nvSpPr>
          <p:cNvPr id="336" name="Google Shape;336;p43"/>
          <p:cNvSpPr/>
          <p:nvPr/>
        </p:nvSpPr>
        <p:spPr>
          <a:xfrm>
            <a:off x="717650" y="5357750"/>
            <a:ext cx="1472400" cy="10227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3</a:t>
            </a:r>
            <a:endParaRPr sz="20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POSTPROCESS OUTPUT</a:t>
            </a:r>
            <a:endParaRPr sz="1600" b="1" i="0" u="none" strike="noStrike" cap="none">
              <a:solidFill>
                <a:schemeClr val="dk1"/>
              </a:solidFill>
              <a:latin typeface="Calibri"/>
              <a:ea typeface="Calibri"/>
              <a:cs typeface="Calibri"/>
              <a:sym typeface="Calibri"/>
            </a:endParaRPr>
          </a:p>
        </p:txBody>
      </p:sp>
      <p:sp>
        <p:nvSpPr>
          <p:cNvPr id="337" name="Google Shape;337;p43"/>
          <p:cNvSpPr/>
          <p:nvPr/>
        </p:nvSpPr>
        <p:spPr>
          <a:xfrm>
            <a:off x="3971700" y="3555077"/>
            <a:ext cx="1036182" cy="6891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if </a:t>
            </a:r>
            <a:r>
              <a:rPr lang="en-US" sz="1600" b="1" i="0" u="none" strike="noStrike" cap="none" dirty="0" err="1">
                <a:solidFill>
                  <a:schemeClr val="dk1"/>
                </a:solidFill>
                <a:highlight>
                  <a:srgbClr val="D9EAD3"/>
                </a:highlight>
                <a:latin typeface="Courier New"/>
                <a:ea typeface="Courier New"/>
                <a:cs typeface="Courier New"/>
                <a:sym typeface="Courier New"/>
              </a:rPr>
              <a:t>ny</a:t>
            </a:r>
            <a:r>
              <a:rPr lang="en-US" sz="1600" b="1" i="0" u="none" strike="noStrike" cap="none" dirty="0">
                <a:solidFill>
                  <a:schemeClr val="dk1"/>
                </a:solidFill>
                <a:highlight>
                  <a:srgbClr val="D9EAD3"/>
                </a:highlight>
                <a:latin typeface="Courier New"/>
                <a:ea typeface="Courier New"/>
                <a:cs typeface="Courier New"/>
                <a:sym typeface="Courier New"/>
              </a:rPr>
              <a:t>==1</a:t>
            </a:r>
            <a:r>
              <a:rPr lang="en-US" sz="1600" b="0" i="0" u="none" strike="noStrike" cap="none" dirty="0">
                <a:solidFill>
                  <a:schemeClr val="dk1"/>
                </a:solidFill>
                <a:latin typeface="Calibri"/>
                <a:ea typeface="Calibri"/>
                <a:cs typeface="Calibri"/>
                <a:sym typeface="Calibri"/>
              </a:rPr>
              <a:t>,</a:t>
            </a: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negate </a:t>
            </a:r>
            <a:r>
              <a:rPr lang="en-US" sz="1600" b="1" i="0" u="none" strike="noStrike" cap="none" dirty="0">
                <a:solidFill>
                  <a:schemeClr val="dk1"/>
                </a:solidFill>
                <a:latin typeface="Courier New" panose="02070309020205020404" pitchFamily="49" charset="0"/>
                <a:ea typeface="Consolas"/>
                <a:cs typeface="Courier New" panose="02070309020205020404" pitchFamily="49" charset="0"/>
                <a:sym typeface="Consolas"/>
              </a:rPr>
              <a:t>y</a:t>
            </a:r>
            <a:endParaRPr sz="1600" b="0" i="0" u="none" strike="noStrike" cap="none" dirty="0">
              <a:solidFill>
                <a:schemeClr val="dk1"/>
              </a:solidFill>
              <a:latin typeface="Courier New" panose="02070309020205020404" pitchFamily="49" charset="0"/>
              <a:ea typeface="Calibri"/>
              <a:cs typeface="Courier New" panose="02070309020205020404" pitchFamily="49" charset="0"/>
              <a:sym typeface="Calibri"/>
            </a:endParaRPr>
          </a:p>
        </p:txBody>
      </p:sp>
      <p:cxnSp>
        <p:nvCxnSpPr>
          <p:cNvPr id="338" name="Google Shape;338;p43"/>
          <p:cNvCxnSpPr>
            <a:cxnSpLocks/>
            <a:stCxn id="327" idx="2"/>
            <a:endCxn id="329" idx="0"/>
          </p:cNvCxnSpPr>
          <p:nvPr/>
        </p:nvCxnSpPr>
        <p:spPr>
          <a:xfrm>
            <a:off x="3357236" y="3337650"/>
            <a:ext cx="0" cy="217427"/>
          </a:xfrm>
          <a:prstGeom prst="straightConnector1">
            <a:avLst/>
          </a:prstGeom>
          <a:noFill/>
          <a:ln w="19050" cap="flat" cmpd="sng">
            <a:solidFill>
              <a:schemeClr val="dk2"/>
            </a:solidFill>
            <a:prstDash val="solid"/>
            <a:round/>
            <a:headEnd type="none" w="sm" len="sm"/>
            <a:tailEnd type="stealth" w="med" len="med"/>
          </a:ln>
        </p:spPr>
      </p:cxnSp>
      <p:cxnSp>
        <p:nvCxnSpPr>
          <p:cNvPr id="339" name="Google Shape;339;p43"/>
          <p:cNvCxnSpPr>
            <a:cxnSpLocks/>
            <a:stCxn id="328" idx="2"/>
            <a:endCxn id="337" idx="0"/>
          </p:cNvCxnSpPr>
          <p:nvPr/>
        </p:nvCxnSpPr>
        <p:spPr>
          <a:xfrm>
            <a:off x="4489791" y="3337663"/>
            <a:ext cx="0" cy="217414"/>
          </a:xfrm>
          <a:prstGeom prst="straightConnector1">
            <a:avLst/>
          </a:prstGeom>
          <a:noFill/>
          <a:ln w="19050" cap="flat" cmpd="sng">
            <a:solidFill>
              <a:schemeClr val="dk2"/>
            </a:solidFill>
            <a:prstDash val="solid"/>
            <a:round/>
            <a:headEnd type="none" w="sm" len="sm"/>
            <a:tailEnd type="stealth" w="med" len="med"/>
          </a:ln>
        </p:spPr>
      </p:cxnSp>
      <p:cxnSp>
        <p:nvCxnSpPr>
          <p:cNvPr id="340" name="Google Shape;340;p43"/>
          <p:cNvCxnSpPr>
            <a:cxnSpLocks/>
            <a:stCxn id="329" idx="2"/>
          </p:cNvCxnSpPr>
          <p:nvPr/>
        </p:nvCxnSpPr>
        <p:spPr>
          <a:xfrm>
            <a:off x="3357236" y="4244177"/>
            <a:ext cx="0" cy="252023"/>
          </a:xfrm>
          <a:prstGeom prst="straightConnector1">
            <a:avLst/>
          </a:prstGeom>
          <a:noFill/>
          <a:ln w="19050" cap="flat" cmpd="sng">
            <a:solidFill>
              <a:schemeClr val="dk2"/>
            </a:solidFill>
            <a:prstDash val="solid"/>
            <a:round/>
            <a:headEnd type="none" w="sm" len="sm"/>
            <a:tailEnd type="stealth" w="med" len="med"/>
          </a:ln>
        </p:spPr>
      </p:cxnSp>
      <p:cxnSp>
        <p:nvCxnSpPr>
          <p:cNvPr id="341" name="Google Shape;341;p43"/>
          <p:cNvCxnSpPr>
            <a:cxnSpLocks/>
            <a:stCxn id="337" idx="2"/>
          </p:cNvCxnSpPr>
          <p:nvPr/>
        </p:nvCxnSpPr>
        <p:spPr>
          <a:xfrm flipH="1">
            <a:off x="4489790" y="4244177"/>
            <a:ext cx="1" cy="252023"/>
          </a:xfrm>
          <a:prstGeom prst="straightConnector1">
            <a:avLst/>
          </a:prstGeom>
          <a:noFill/>
          <a:ln w="19050" cap="flat" cmpd="sng">
            <a:solidFill>
              <a:schemeClr val="dk2"/>
            </a:solidFill>
            <a:prstDash val="solid"/>
            <a:round/>
            <a:headEnd type="none" w="sm" len="sm"/>
            <a:tailEnd type="stealth" w="med" len="med"/>
          </a:ln>
        </p:spPr>
      </p:cxnSp>
      <p:cxnSp>
        <p:nvCxnSpPr>
          <p:cNvPr id="342" name="Google Shape;342;p43"/>
          <p:cNvCxnSpPr>
            <a:cxnSpLocks/>
            <a:stCxn id="330" idx="2"/>
            <a:endCxn id="331" idx="0"/>
          </p:cNvCxnSpPr>
          <p:nvPr/>
        </p:nvCxnSpPr>
        <p:spPr>
          <a:xfrm>
            <a:off x="3936030" y="5185300"/>
            <a:ext cx="0" cy="335150"/>
          </a:xfrm>
          <a:prstGeom prst="straightConnector1">
            <a:avLst/>
          </a:prstGeom>
          <a:noFill/>
          <a:ln w="19050" cap="flat" cmpd="sng">
            <a:solidFill>
              <a:schemeClr val="dk2"/>
            </a:solidFill>
            <a:prstDash val="solid"/>
            <a:round/>
            <a:headEnd type="none" w="sm" len="sm"/>
            <a:tailEnd type="stealth" w="med" len="med"/>
          </a:ln>
        </p:spPr>
      </p:cxnSp>
      <p:sp>
        <p:nvSpPr>
          <p:cNvPr id="343" name="Google Shape;343;p43"/>
          <p:cNvSpPr txBox="1">
            <a:spLocks noGrp="1"/>
          </p:cNvSpPr>
          <p:nvPr>
            <p:ph type="body" idx="1"/>
          </p:nvPr>
        </p:nvSpPr>
        <p:spPr>
          <a:xfrm>
            <a:off x="5038103" y="2617875"/>
            <a:ext cx="1936433" cy="762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520"/>
              </a:spcBef>
              <a:spcAft>
                <a:spcPts val="0"/>
              </a:spcAft>
              <a:buSzPts val="1560"/>
              <a:buNone/>
            </a:pPr>
            <a:r>
              <a:rPr lang="en-US" sz="2200" b="1" dirty="0">
                <a:latin typeface="Courier New"/>
                <a:ea typeface="Courier New"/>
                <a:cs typeface="Courier New"/>
                <a:sym typeface="Courier New"/>
              </a:rPr>
              <a:t>x=0b0101</a:t>
            </a:r>
            <a:r>
              <a:rPr lang="en-US" sz="2200" dirty="0"/>
              <a:t> (5)</a:t>
            </a:r>
            <a:endParaRPr sz="2200" dirty="0"/>
          </a:p>
          <a:p>
            <a:pPr marL="0" lvl="0" indent="0" algn="ctr" rtl="0">
              <a:lnSpc>
                <a:spcPct val="100000"/>
              </a:lnSpc>
              <a:spcBef>
                <a:spcPts val="0"/>
              </a:spcBef>
              <a:spcAft>
                <a:spcPts val="0"/>
              </a:spcAft>
              <a:buSzPts val="1560"/>
              <a:buNone/>
            </a:pPr>
            <a:r>
              <a:rPr lang="en-US" sz="1600" i="1" dirty="0">
                <a:solidFill>
                  <a:srgbClr val="CCCCCC"/>
                </a:solidFill>
              </a:rPr>
              <a:t>Unchanged</a:t>
            </a:r>
            <a:endParaRPr sz="1600" i="1" dirty="0">
              <a:solidFill>
                <a:srgbClr val="CCCCCC"/>
              </a:solidFill>
            </a:endParaRPr>
          </a:p>
        </p:txBody>
      </p:sp>
      <p:sp>
        <p:nvSpPr>
          <p:cNvPr id="344" name="Google Shape;344;p43"/>
          <p:cNvSpPr txBox="1">
            <a:spLocks noGrp="1"/>
          </p:cNvSpPr>
          <p:nvPr>
            <p:ph type="body" idx="1"/>
          </p:nvPr>
        </p:nvSpPr>
        <p:spPr>
          <a:xfrm>
            <a:off x="7004755" y="2617875"/>
            <a:ext cx="2015100" cy="762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520"/>
              </a:spcBef>
              <a:spcAft>
                <a:spcPts val="0"/>
              </a:spcAft>
              <a:buSzPts val="1560"/>
              <a:buNone/>
            </a:pPr>
            <a:r>
              <a:rPr lang="en-US" sz="2200" b="1" dirty="0">
                <a:latin typeface="Courier New"/>
                <a:ea typeface="Courier New"/>
                <a:cs typeface="Courier New"/>
                <a:sym typeface="Courier New"/>
              </a:rPr>
              <a:t>y=0b0000</a:t>
            </a:r>
            <a:r>
              <a:rPr lang="en-US" sz="2200" dirty="0"/>
              <a:t> (0)</a:t>
            </a:r>
            <a:endParaRPr sz="2200" dirty="0"/>
          </a:p>
          <a:p>
            <a:pPr marL="0" lvl="0" indent="0" algn="ctr" rtl="0">
              <a:lnSpc>
                <a:spcPct val="100000"/>
              </a:lnSpc>
              <a:spcBef>
                <a:spcPts val="0"/>
              </a:spcBef>
              <a:spcAft>
                <a:spcPts val="0"/>
              </a:spcAft>
              <a:buSzPts val="1560"/>
              <a:buNone/>
            </a:pPr>
            <a:r>
              <a:rPr lang="en-US" sz="1600" i="1" dirty="0">
                <a:solidFill>
                  <a:srgbClr val="000000"/>
                </a:solidFill>
              </a:rPr>
              <a:t>Zeroed</a:t>
            </a:r>
            <a:endParaRPr sz="1600" i="1" dirty="0">
              <a:solidFill>
                <a:srgbClr val="000000"/>
              </a:solidFill>
            </a:endParaRPr>
          </a:p>
        </p:txBody>
      </p:sp>
      <p:sp>
        <p:nvSpPr>
          <p:cNvPr id="345" name="Google Shape;345;p43"/>
          <p:cNvSpPr txBox="1">
            <a:spLocks noGrp="1"/>
          </p:cNvSpPr>
          <p:nvPr>
            <p:ph type="body" idx="1"/>
          </p:nvPr>
        </p:nvSpPr>
        <p:spPr>
          <a:xfrm>
            <a:off x="5038103" y="3518627"/>
            <a:ext cx="1936433" cy="762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520"/>
              </a:spcBef>
              <a:spcAft>
                <a:spcPts val="0"/>
              </a:spcAft>
              <a:buSzPts val="1560"/>
              <a:buNone/>
            </a:pPr>
            <a:r>
              <a:rPr lang="en-US" sz="2200" b="1" dirty="0">
                <a:latin typeface="Courier New"/>
                <a:ea typeface="Courier New"/>
                <a:cs typeface="Courier New"/>
                <a:sym typeface="Courier New"/>
              </a:rPr>
              <a:t>x=0b0101</a:t>
            </a:r>
            <a:r>
              <a:rPr lang="en-US" sz="2200" dirty="0"/>
              <a:t> (5)</a:t>
            </a:r>
            <a:endParaRPr sz="2200" dirty="0"/>
          </a:p>
          <a:p>
            <a:pPr marL="0" lvl="0" indent="0" algn="ctr" rtl="0">
              <a:lnSpc>
                <a:spcPct val="100000"/>
              </a:lnSpc>
              <a:spcBef>
                <a:spcPts val="0"/>
              </a:spcBef>
              <a:spcAft>
                <a:spcPts val="0"/>
              </a:spcAft>
              <a:buSzPts val="1560"/>
              <a:buNone/>
            </a:pPr>
            <a:r>
              <a:rPr lang="en-US" sz="1600" i="1" dirty="0">
                <a:solidFill>
                  <a:srgbClr val="CCCCCC"/>
                </a:solidFill>
              </a:rPr>
              <a:t>Unchanged</a:t>
            </a:r>
            <a:endParaRPr sz="1600" i="1" dirty="0">
              <a:solidFill>
                <a:srgbClr val="CCCCCC"/>
              </a:solidFill>
            </a:endParaRPr>
          </a:p>
        </p:txBody>
      </p:sp>
      <p:sp>
        <p:nvSpPr>
          <p:cNvPr id="346" name="Google Shape;346;p43"/>
          <p:cNvSpPr txBox="1">
            <a:spLocks noGrp="1"/>
          </p:cNvSpPr>
          <p:nvPr>
            <p:ph type="body" idx="1"/>
          </p:nvPr>
        </p:nvSpPr>
        <p:spPr>
          <a:xfrm>
            <a:off x="7004755" y="3518627"/>
            <a:ext cx="2015100" cy="762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520"/>
              </a:spcBef>
              <a:spcAft>
                <a:spcPts val="0"/>
              </a:spcAft>
              <a:buSzPts val="1560"/>
              <a:buNone/>
            </a:pPr>
            <a:r>
              <a:rPr lang="en-US" sz="2200" b="1" dirty="0">
                <a:latin typeface="Courier New"/>
                <a:ea typeface="Courier New"/>
                <a:cs typeface="Courier New"/>
                <a:sym typeface="Courier New"/>
              </a:rPr>
              <a:t>y=0b1111</a:t>
            </a:r>
            <a:r>
              <a:rPr lang="en-US" sz="2200" dirty="0"/>
              <a:t> (-1)</a:t>
            </a:r>
            <a:endParaRPr sz="2200" dirty="0"/>
          </a:p>
          <a:p>
            <a:pPr marL="0" lvl="0" indent="0" algn="ctr" rtl="0">
              <a:lnSpc>
                <a:spcPct val="100000"/>
              </a:lnSpc>
              <a:spcBef>
                <a:spcPts val="0"/>
              </a:spcBef>
              <a:spcAft>
                <a:spcPts val="0"/>
              </a:spcAft>
              <a:buSzPts val="1560"/>
              <a:buNone/>
            </a:pPr>
            <a:r>
              <a:rPr lang="en-US" sz="1600" i="1" dirty="0">
                <a:solidFill>
                  <a:srgbClr val="000000"/>
                </a:solidFill>
              </a:rPr>
              <a:t>Negated</a:t>
            </a:r>
            <a:endParaRPr sz="1600" i="1" dirty="0">
              <a:solidFill>
                <a:srgbClr val="000000"/>
              </a:solidFill>
            </a:endParaRPr>
          </a:p>
        </p:txBody>
      </p:sp>
      <p:sp>
        <p:nvSpPr>
          <p:cNvPr id="347" name="Google Shape;347;p43"/>
          <p:cNvSpPr txBox="1">
            <a:spLocks noGrp="1"/>
          </p:cNvSpPr>
          <p:nvPr>
            <p:ph type="body" idx="1"/>
          </p:nvPr>
        </p:nvSpPr>
        <p:spPr>
          <a:xfrm>
            <a:off x="6017301" y="4465275"/>
            <a:ext cx="2290996" cy="762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520"/>
              </a:spcBef>
              <a:spcAft>
                <a:spcPts val="0"/>
              </a:spcAft>
              <a:buSzPts val="1560"/>
              <a:buNone/>
            </a:pPr>
            <a:r>
              <a:rPr lang="en-US" sz="2200" b="1" dirty="0">
                <a:solidFill>
                  <a:srgbClr val="000000"/>
                </a:solidFill>
                <a:latin typeface="Courier New"/>
                <a:ea typeface="Courier New"/>
                <a:cs typeface="Courier New"/>
                <a:sym typeface="Courier New"/>
              </a:rPr>
              <a:t>out=0b0100</a:t>
            </a:r>
            <a:r>
              <a:rPr lang="en-US" sz="2200" dirty="0">
                <a:solidFill>
                  <a:srgbClr val="000000"/>
                </a:solidFill>
              </a:rPr>
              <a:t> (4)</a:t>
            </a:r>
            <a:endParaRPr sz="2200" dirty="0">
              <a:solidFill>
                <a:srgbClr val="000000"/>
              </a:solidFill>
            </a:endParaRPr>
          </a:p>
          <a:p>
            <a:pPr marL="0" lvl="0" indent="0" algn="ctr" rtl="0">
              <a:lnSpc>
                <a:spcPct val="100000"/>
              </a:lnSpc>
              <a:spcBef>
                <a:spcPts val="0"/>
              </a:spcBef>
              <a:spcAft>
                <a:spcPts val="0"/>
              </a:spcAft>
              <a:buSzPts val="1560"/>
              <a:buNone/>
            </a:pPr>
            <a:r>
              <a:rPr lang="en-US" sz="1600" i="1" dirty="0">
                <a:solidFill>
                  <a:srgbClr val="000000"/>
                </a:solidFill>
              </a:rPr>
              <a:t>x (5) + y (-1)</a:t>
            </a:r>
            <a:endParaRPr sz="1600" i="1" dirty="0">
              <a:solidFill>
                <a:srgbClr val="000000"/>
              </a:solidFill>
            </a:endParaRPr>
          </a:p>
        </p:txBody>
      </p:sp>
      <p:sp>
        <p:nvSpPr>
          <p:cNvPr id="348" name="Google Shape;348;p43"/>
          <p:cNvSpPr txBox="1">
            <a:spLocks noGrp="1"/>
          </p:cNvSpPr>
          <p:nvPr>
            <p:ph type="body" idx="1"/>
          </p:nvPr>
        </p:nvSpPr>
        <p:spPr>
          <a:xfrm>
            <a:off x="6017301" y="5495050"/>
            <a:ext cx="2290996" cy="762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520"/>
              </a:spcBef>
              <a:spcAft>
                <a:spcPts val="0"/>
              </a:spcAft>
              <a:buSzPts val="1560"/>
              <a:buNone/>
            </a:pPr>
            <a:r>
              <a:rPr lang="en-US" sz="2200" b="1" dirty="0">
                <a:latin typeface="Courier New"/>
                <a:ea typeface="Courier New"/>
                <a:cs typeface="Courier New"/>
                <a:sym typeface="Courier New"/>
              </a:rPr>
              <a:t>out=0b0100</a:t>
            </a:r>
            <a:r>
              <a:rPr lang="en-US" sz="2200" dirty="0"/>
              <a:t> (4)</a:t>
            </a:r>
            <a:endParaRPr sz="2200" dirty="0"/>
          </a:p>
          <a:p>
            <a:pPr marL="0" lvl="0" indent="0" algn="ctr" rtl="0">
              <a:lnSpc>
                <a:spcPct val="100000"/>
              </a:lnSpc>
              <a:spcBef>
                <a:spcPts val="0"/>
              </a:spcBef>
              <a:spcAft>
                <a:spcPts val="0"/>
              </a:spcAft>
              <a:buSzPts val="1560"/>
              <a:buNone/>
            </a:pPr>
            <a:r>
              <a:rPr lang="en-US" sz="1600" i="1" dirty="0">
                <a:solidFill>
                  <a:srgbClr val="CCCCCC"/>
                </a:solidFill>
              </a:rPr>
              <a:t>Unchanged</a:t>
            </a:r>
            <a:endParaRPr sz="1600" i="1" dirty="0">
              <a:solidFill>
                <a:srgbClr val="CCCCCC"/>
              </a:solidFill>
            </a:endParaRPr>
          </a:p>
        </p:txBody>
      </p:sp>
      <p:graphicFrame>
        <p:nvGraphicFramePr>
          <p:cNvPr id="2" name="Table 1">
            <a:extLst>
              <a:ext uri="{FF2B5EF4-FFF2-40B4-BE49-F238E27FC236}">
                <a16:creationId xmlns:a16="http://schemas.microsoft.com/office/drawing/2014/main" id="{568BFD59-4250-9941-AB79-7FCEA89638AB}"/>
              </a:ext>
            </a:extLst>
          </p:cNvPr>
          <p:cNvGraphicFramePr>
            <a:graphicFrameLocks noGrp="1"/>
          </p:cNvGraphicFramePr>
          <p:nvPr/>
        </p:nvGraphicFramePr>
        <p:xfrm>
          <a:off x="6419075" y="1171118"/>
          <a:ext cx="2420125" cy="1204560"/>
        </p:xfrm>
        <a:graphic>
          <a:graphicData uri="http://schemas.openxmlformats.org/drawingml/2006/table">
            <a:tbl>
              <a:tblPr>
                <a:noFill/>
              </a:tblPr>
              <a:tblGrid>
                <a:gridCol w="331525">
                  <a:extLst>
                    <a:ext uri="{9D8B030D-6E8A-4147-A177-3AD203B41FA5}">
                      <a16:colId xmlns:a16="http://schemas.microsoft.com/office/drawing/2014/main" val="3670904265"/>
                    </a:ext>
                  </a:extLst>
                </a:gridCol>
                <a:gridCol w="331525">
                  <a:extLst>
                    <a:ext uri="{9D8B030D-6E8A-4147-A177-3AD203B41FA5}">
                      <a16:colId xmlns:a16="http://schemas.microsoft.com/office/drawing/2014/main" val="3592736015"/>
                    </a:ext>
                  </a:extLst>
                </a:gridCol>
                <a:gridCol w="331525">
                  <a:extLst>
                    <a:ext uri="{9D8B030D-6E8A-4147-A177-3AD203B41FA5}">
                      <a16:colId xmlns:a16="http://schemas.microsoft.com/office/drawing/2014/main" val="1929258184"/>
                    </a:ext>
                  </a:extLst>
                </a:gridCol>
                <a:gridCol w="331525">
                  <a:extLst>
                    <a:ext uri="{9D8B030D-6E8A-4147-A177-3AD203B41FA5}">
                      <a16:colId xmlns:a16="http://schemas.microsoft.com/office/drawing/2014/main" val="4139506921"/>
                    </a:ext>
                  </a:extLst>
                </a:gridCol>
                <a:gridCol w="331525">
                  <a:extLst>
                    <a:ext uri="{9D8B030D-6E8A-4147-A177-3AD203B41FA5}">
                      <a16:colId xmlns:a16="http://schemas.microsoft.com/office/drawing/2014/main" val="2148355316"/>
                    </a:ext>
                  </a:extLst>
                </a:gridCol>
                <a:gridCol w="331525">
                  <a:extLst>
                    <a:ext uri="{9D8B030D-6E8A-4147-A177-3AD203B41FA5}">
                      <a16:colId xmlns:a16="http://schemas.microsoft.com/office/drawing/2014/main" val="934637803"/>
                    </a:ext>
                  </a:extLst>
                </a:gridCol>
                <a:gridCol w="430975">
                  <a:extLst>
                    <a:ext uri="{9D8B030D-6E8A-4147-A177-3AD203B41FA5}">
                      <a16:colId xmlns:a16="http://schemas.microsoft.com/office/drawing/2014/main" val="4117177762"/>
                    </a:ext>
                  </a:extLst>
                </a:gridCol>
              </a:tblGrid>
              <a:tr h="173648">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err="1">
                          <a:solidFill>
                            <a:srgbClr val="000000"/>
                          </a:solidFill>
                          <a:latin typeface="Courier New"/>
                          <a:ea typeface="Courier New"/>
                          <a:cs typeface="Courier New"/>
                          <a:sym typeface="Courier New"/>
                        </a:rPr>
                        <a:t>zx</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err="1">
                          <a:solidFill>
                            <a:srgbClr val="000000"/>
                          </a:solidFill>
                          <a:latin typeface="Courier New"/>
                          <a:ea typeface="Courier New"/>
                          <a:cs typeface="Courier New"/>
                          <a:sym typeface="Courier New"/>
                        </a:rPr>
                        <a:t>nx</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err="1">
                          <a:solidFill>
                            <a:srgbClr val="000000"/>
                          </a:solidFill>
                          <a:latin typeface="Courier New"/>
                          <a:ea typeface="Courier New"/>
                          <a:cs typeface="Courier New"/>
                          <a:sym typeface="Courier New"/>
                        </a:rPr>
                        <a:t>zy</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ny</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f</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no</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out</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extLst>
                  <a:ext uri="{0D108BD9-81ED-4DB2-BD59-A6C34878D82A}">
                    <a16:rowId xmlns:a16="http://schemas.microsoft.com/office/drawing/2014/main" val="3045572240"/>
                  </a:ext>
                </a:extLst>
              </a:tr>
              <a:tr h="272000">
                <a:tc gridSpan="6">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u="none" strike="noStrike" cap="none" dirty="0">
                          <a:latin typeface="Courier New"/>
                          <a:ea typeface="Courier New"/>
                          <a:cs typeface="Courier New"/>
                          <a:sym typeface="Courier New"/>
                        </a:rPr>
                        <a:t>...</a:t>
                      </a: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dirty="0">
                          <a:latin typeface="Courier New"/>
                          <a:ea typeface="Courier New"/>
                          <a:cs typeface="Courier New"/>
                          <a:sym typeface="Courier New"/>
                        </a:rPr>
                        <a:t>...</a:t>
                      </a: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3032639525"/>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0</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F4CCCD"/>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0</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F4CCCD"/>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D9EAD4"/>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D9EAD4"/>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D9EAD4"/>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0</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2857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F4CCCD"/>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x-1</a:t>
                      </a:r>
                      <a:endParaRPr sz="1100" u="none" strike="noStrike" cap="none" dirty="0">
                        <a:latin typeface="Courier New"/>
                        <a:ea typeface="Courier New"/>
                        <a:cs typeface="Courier New"/>
                        <a:sym typeface="Courier New"/>
                      </a:endParaRPr>
                    </a:p>
                  </a:txBody>
                  <a:tcPr marL="66750" marR="66750" marT="66750" marB="66750">
                    <a:lnL w="2857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2788011315"/>
                  </a:ext>
                </a:extLst>
              </a:tr>
              <a:tr h="272000">
                <a:tc gridSpan="6">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u="none" strike="noStrike" cap="none" dirty="0">
                          <a:latin typeface="Courier New"/>
                          <a:ea typeface="Courier New"/>
                          <a:cs typeface="Courier New"/>
                          <a:sym typeface="Courier New"/>
                        </a:rPr>
                        <a:t>...</a:t>
                      </a:r>
                    </a:p>
                  </a:txBody>
                  <a:tcPr marL="66750" marR="66750" marT="66750" marB="66750">
                    <a:lnL w="9525" cap="flat" cmpd="sng">
                      <a:solidFill>
                        <a:schemeClr val="dk1"/>
                      </a:solidFill>
                      <a:prstDash val="solid"/>
                      <a:round/>
                      <a:headEnd type="none" w="sm" len="sm"/>
                      <a:tailEnd type="none" w="sm" len="sm"/>
                    </a:lnL>
                    <a:lnR w="2857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2857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dirty="0">
                          <a:latin typeface="Courier New"/>
                          <a:ea typeface="Courier New"/>
                          <a:cs typeface="Courier New"/>
                          <a:sym typeface="Courier New"/>
                        </a:rPr>
                        <a:t>...</a:t>
                      </a:r>
                    </a:p>
                  </a:txBody>
                  <a:tcPr marL="66750" marR="66750" marT="66750" marB="66750">
                    <a:lnL w="2857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extLst>
                  <a:ext uri="{0D108BD9-81ED-4DB2-BD59-A6C34878D82A}">
                    <a16:rowId xmlns:a16="http://schemas.microsoft.com/office/drawing/2014/main" val="3967175064"/>
                  </a:ext>
                </a:extLst>
              </a:tr>
            </a:tbl>
          </a:graphicData>
        </a:graphic>
      </p:graphicFrame>
    </p:spTree>
    <p:extLst>
      <p:ext uri="{BB962C8B-B14F-4D97-AF65-F5344CB8AC3E}">
        <p14:creationId xmlns:p14="http://schemas.microsoft.com/office/powerpoint/2010/main" val="11353580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62"/>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ALU Output Control Bits</a:t>
            </a:r>
            <a:endParaRPr/>
          </a:p>
        </p:txBody>
      </p:sp>
      <p:sp>
        <p:nvSpPr>
          <p:cNvPr id="363" name="Google Shape;363;p62"/>
          <p:cNvSpPr txBox="1">
            <a:spLocks noGrp="1"/>
          </p:cNvSpPr>
          <p:nvPr>
            <p:ph type="body" idx="1"/>
          </p:nvPr>
        </p:nvSpPr>
        <p:spPr>
          <a:xfrm>
            <a:off x="396875" y="1362075"/>
            <a:ext cx="5496900" cy="497220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b="1" dirty="0" err="1">
                <a:latin typeface="Courier New"/>
                <a:ea typeface="Courier New"/>
                <a:cs typeface="Courier New"/>
                <a:sym typeface="Courier New"/>
              </a:rPr>
              <a:t>zr</a:t>
            </a:r>
            <a:r>
              <a:rPr lang="en-US" dirty="0"/>
              <a:t> is </a:t>
            </a:r>
            <a:r>
              <a:rPr lang="en-US" b="1" dirty="0">
                <a:latin typeface="Courier New"/>
                <a:ea typeface="Courier New"/>
                <a:cs typeface="Courier New"/>
                <a:sym typeface="Courier New"/>
              </a:rPr>
              <a:t>1</a:t>
            </a:r>
            <a:r>
              <a:rPr lang="en-US" dirty="0"/>
              <a:t> if </a:t>
            </a:r>
            <a:r>
              <a:rPr lang="en-US" b="1" dirty="0">
                <a:latin typeface="Courier New"/>
                <a:ea typeface="Courier New"/>
                <a:cs typeface="Courier New"/>
                <a:sym typeface="Courier New"/>
              </a:rPr>
              <a:t>out == 0</a:t>
            </a:r>
            <a:endParaRPr dirty="0"/>
          </a:p>
          <a:p>
            <a:pPr marL="347472" lvl="0" indent="-347472" algn="l" rtl="0">
              <a:lnSpc>
                <a:spcPct val="110000"/>
              </a:lnSpc>
              <a:spcBef>
                <a:spcPts val="440"/>
              </a:spcBef>
              <a:spcAft>
                <a:spcPts val="0"/>
              </a:spcAft>
              <a:buSzPts val="2080"/>
              <a:buFont typeface="Noto Sans Symbols"/>
              <a:buChar char="❖"/>
            </a:pPr>
            <a:r>
              <a:rPr lang="en-US" b="1" dirty="0">
                <a:latin typeface="Courier New"/>
                <a:ea typeface="Courier New"/>
                <a:cs typeface="Courier New"/>
                <a:sym typeface="Courier New"/>
              </a:rPr>
              <a:t>ng</a:t>
            </a:r>
            <a:r>
              <a:rPr lang="en-US" dirty="0"/>
              <a:t> is </a:t>
            </a:r>
            <a:r>
              <a:rPr lang="en-US" b="1" dirty="0">
                <a:latin typeface="Courier New"/>
                <a:ea typeface="Courier New"/>
                <a:cs typeface="Courier New"/>
                <a:sym typeface="Courier New"/>
              </a:rPr>
              <a:t>1</a:t>
            </a:r>
            <a:r>
              <a:rPr lang="en-US" dirty="0"/>
              <a:t> if </a:t>
            </a:r>
            <a:r>
              <a:rPr lang="en-US" b="1" dirty="0">
                <a:latin typeface="Courier New"/>
                <a:ea typeface="Courier New"/>
                <a:cs typeface="Courier New"/>
                <a:sym typeface="Courier New"/>
              </a:rPr>
              <a:t>out &lt; 0</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We’ll use these in a later project</a:t>
            </a:r>
            <a:endParaRPr dirty="0"/>
          </a:p>
          <a:p>
            <a:pPr marL="640080" lvl="1" indent="-283464" algn="l" rtl="0">
              <a:lnSpc>
                <a:spcPct val="110000"/>
              </a:lnSpc>
              <a:spcBef>
                <a:spcPts val="24"/>
              </a:spcBef>
              <a:spcAft>
                <a:spcPts val="0"/>
              </a:spcAft>
              <a:buSzPts val="2420"/>
              <a:buChar char="▪"/>
            </a:pPr>
            <a:r>
              <a:rPr lang="en-US" dirty="0"/>
              <a:t>The basis of </a:t>
            </a:r>
            <a:r>
              <a:rPr lang="en-US" b="1" dirty="0"/>
              <a:t>comparison</a:t>
            </a:r>
            <a:endParaRPr dirty="0"/>
          </a:p>
          <a:p>
            <a:pPr marL="640080" lvl="1" indent="-283464" algn="l" rtl="0">
              <a:lnSpc>
                <a:spcPct val="110000"/>
              </a:lnSpc>
              <a:spcBef>
                <a:spcPts val="24"/>
              </a:spcBef>
              <a:spcAft>
                <a:spcPts val="0"/>
              </a:spcAft>
              <a:buSzPts val="2420"/>
              <a:buChar char="▪"/>
            </a:pPr>
            <a:r>
              <a:rPr lang="en-US" dirty="0"/>
              <a:t>Example: To evaluate if </a:t>
            </a:r>
            <a:r>
              <a:rPr lang="en-US" b="1" dirty="0">
                <a:latin typeface="Courier New"/>
                <a:ea typeface="Courier New"/>
                <a:cs typeface="Courier New"/>
                <a:sym typeface="Courier New"/>
              </a:rPr>
              <a:t>x == 4</a:t>
            </a:r>
            <a:r>
              <a:rPr lang="en-US" dirty="0"/>
              <a:t>, compute </a:t>
            </a:r>
            <a:r>
              <a:rPr lang="en-US" b="1" dirty="0">
                <a:latin typeface="Courier New"/>
                <a:ea typeface="Courier New"/>
                <a:cs typeface="Courier New"/>
                <a:sym typeface="Courier New"/>
              </a:rPr>
              <a:t>x - 4</a:t>
            </a:r>
            <a:r>
              <a:rPr lang="en-US" b="1" dirty="0">
                <a:latin typeface="Consolas"/>
                <a:ea typeface="Consolas"/>
                <a:cs typeface="Consolas"/>
                <a:sym typeface="Consolas"/>
              </a:rPr>
              <a:t> </a:t>
            </a:r>
            <a:r>
              <a:rPr lang="en-US" dirty="0"/>
              <a:t>and check </a:t>
            </a:r>
            <a:r>
              <a:rPr lang="en-US" b="1" dirty="0" err="1">
                <a:latin typeface="Courier New"/>
                <a:ea typeface="Courier New"/>
                <a:cs typeface="Courier New"/>
                <a:sym typeface="Courier New"/>
              </a:rPr>
              <a:t>zr</a:t>
            </a:r>
            <a:r>
              <a:rPr lang="en-US" dirty="0"/>
              <a:t> flag</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These can be difficult to implement</a:t>
            </a:r>
          </a:p>
          <a:p>
            <a:pPr marL="640080" lvl="1" indent="-283464" algn="l" rtl="0">
              <a:lnSpc>
                <a:spcPct val="110000"/>
              </a:lnSpc>
              <a:spcBef>
                <a:spcPts val="24"/>
              </a:spcBef>
              <a:spcAft>
                <a:spcPts val="0"/>
              </a:spcAft>
              <a:buSzPts val="2420"/>
              <a:buChar char="▪"/>
            </a:pPr>
            <a:r>
              <a:rPr lang="en-US" dirty="0"/>
              <a:t>Applying time management strategies, please start early on Project 3!</a:t>
            </a:r>
          </a:p>
          <a:p>
            <a:pPr marL="347472" lvl="0" indent="-215392" algn="l" rtl="0">
              <a:lnSpc>
                <a:spcPct val="110000"/>
              </a:lnSpc>
              <a:spcBef>
                <a:spcPts val="440"/>
              </a:spcBef>
              <a:spcAft>
                <a:spcPts val="0"/>
              </a:spcAft>
              <a:buSzPts val="2080"/>
              <a:buFont typeface="Noto Sans Symbols"/>
              <a:buNone/>
            </a:pPr>
            <a:endParaRPr lang="en-US" dirty="0"/>
          </a:p>
        </p:txBody>
      </p:sp>
      <p:sp>
        <p:nvSpPr>
          <p:cNvPr id="364" name="Google Shape;364;p62"/>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32</a:t>
            </a:fld>
            <a:endParaRPr/>
          </a:p>
        </p:txBody>
      </p:sp>
      <p:sp>
        <p:nvSpPr>
          <p:cNvPr id="365" name="Google Shape;365;p62"/>
          <p:cNvSpPr/>
          <p:nvPr/>
        </p:nvSpPr>
        <p:spPr>
          <a:xfrm>
            <a:off x="6722403" y="4788681"/>
            <a:ext cx="828300" cy="6420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66" name="Google Shape;366;p62"/>
          <p:cNvGrpSpPr/>
          <p:nvPr/>
        </p:nvGrpSpPr>
        <p:grpSpPr>
          <a:xfrm>
            <a:off x="5346585" y="1842941"/>
            <a:ext cx="3797425" cy="3577525"/>
            <a:chOff x="5041250" y="1549522"/>
            <a:chExt cx="3797425" cy="3577525"/>
          </a:xfrm>
        </p:grpSpPr>
        <p:pic>
          <p:nvPicPr>
            <p:cNvPr id="367" name="Google Shape;367;p62"/>
            <p:cNvPicPr preferRelativeResize="0"/>
            <p:nvPr/>
          </p:nvPicPr>
          <p:blipFill rotWithShape="1">
            <a:blip r:embed="rId3">
              <a:alphaModFix/>
            </a:blip>
            <a:srcRect/>
            <a:stretch/>
          </p:blipFill>
          <p:spPr>
            <a:xfrm>
              <a:off x="5615988" y="2056197"/>
              <a:ext cx="2150321" cy="2806626"/>
            </a:xfrm>
            <a:prstGeom prst="rect">
              <a:avLst/>
            </a:prstGeom>
            <a:noFill/>
            <a:ln>
              <a:noFill/>
            </a:ln>
          </p:spPr>
        </p:pic>
        <p:cxnSp>
          <p:nvCxnSpPr>
            <p:cNvPr id="368" name="Google Shape;368;p62"/>
            <p:cNvCxnSpPr/>
            <p:nvPr/>
          </p:nvCxnSpPr>
          <p:spPr>
            <a:xfrm>
              <a:off x="5362388" y="2630772"/>
              <a:ext cx="583800" cy="0"/>
            </a:xfrm>
            <a:prstGeom prst="straightConnector1">
              <a:avLst/>
            </a:prstGeom>
            <a:noFill/>
            <a:ln w="38100" cap="flat" cmpd="sng">
              <a:solidFill>
                <a:schemeClr val="dk2"/>
              </a:solidFill>
              <a:prstDash val="solid"/>
              <a:round/>
              <a:headEnd type="none" w="sm" len="sm"/>
              <a:tailEnd type="stealth" w="med" len="med"/>
            </a:ln>
          </p:spPr>
        </p:cxnSp>
        <p:sp>
          <p:nvSpPr>
            <p:cNvPr id="369" name="Google Shape;369;p62"/>
            <p:cNvSpPr txBox="1"/>
            <p:nvPr/>
          </p:nvSpPr>
          <p:spPr>
            <a:xfrm>
              <a:off x="5041250" y="2448210"/>
              <a:ext cx="326100" cy="365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x</a:t>
              </a:r>
              <a:endParaRPr sz="1600" b="1" i="0" u="none" strike="noStrike" cap="none">
                <a:solidFill>
                  <a:srgbClr val="000000"/>
                </a:solidFill>
                <a:latin typeface="Courier New"/>
                <a:ea typeface="Courier New"/>
                <a:cs typeface="Courier New"/>
                <a:sym typeface="Courier New"/>
              </a:endParaRPr>
            </a:p>
          </p:txBody>
        </p:sp>
        <p:cxnSp>
          <p:nvCxnSpPr>
            <p:cNvPr id="370" name="Google Shape;370;p62"/>
            <p:cNvCxnSpPr/>
            <p:nvPr/>
          </p:nvCxnSpPr>
          <p:spPr>
            <a:xfrm>
              <a:off x="5362388" y="4279097"/>
              <a:ext cx="583800" cy="0"/>
            </a:xfrm>
            <a:prstGeom prst="straightConnector1">
              <a:avLst/>
            </a:prstGeom>
            <a:noFill/>
            <a:ln w="38100" cap="flat" cmpd="sng">
              <a:solidFill>
                <a:schemeClr val="dk2"/>
              </a:solidFill>
              <a:prstDash val="solid"/>
              <a:round/>
              <a:headEnd type="none" w="sm" len="sm"/>
              <a:tailEnd type="stealth" w="med" len="med"/>
            </a:ln>
          </p:spPr>
        </p:cxnSp>
        <p:sp>
          <p:nvSpPr>
            <p:cNvPr id="371" name="Google Shape;371;p62"/>
            <p:cNvSpPr txBox="1"/>
            <p:nvPr/>
          </p:nvSpPr>
          <p:spPr>
            <a:xfrm>
              <a:off x="5041250" y="4096535"/>
              <a:ext cx="326100" cy="365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y</a:t>
              </a:r>
              <a:endParaRPr sz="1600" b="1" i="0" u="none" strike="noStrike" cap="none">
                <a:solidFill>
                  <a:srgbClr val="000000"/>
                </a:solidFill>
                <a:latin typeface="Courier New"/>
                <a:ea typeface="Courier New"/>
                <a:cs typeface="Courier New"/>
                <a:sym typeface="Courier New"/>
              </a:endParaRPr>
            </a:p>
          </p:txBody>
        </p:sp>
        <p:cxnSp>
          <p:nvCxnSpPr>
            <p:cNvPr id="372" name="Google Shape;372;p62"/>
            <p:cNvCxnSpPr/>
            <p:nvPr/>
          </p:nvCxnSpPr>
          <p:spPr>
            <a:xfrm>
              <a:off x="7581738" y="3403822"/>
              <a:ext cx="583800" cy="0"/>
            </a:xfrm>
            <a:prstGeom prst="straightConnector1">
              <a:avLst/>
            </a:prstGeom>
            <a:noFill/>
            <a:ln w="38100" cap="flat" cmpd="sng">
              <a:solidFill>
                <a:schemeClr val="dk2"/>
              </a:solidFill>
              <a:prstDash val="solid"/>
              <a:round/>
              <a:headEnd type="none" w="sm" len="sm"/>
              <a:tailEnd type="stealth" w="med" len="med"/>
            </a:ln>
          </p:spPr>
        </p:cxnSp>
        <p:sp>
          <p:nvSpPr>
            <p:cNvPr id="373" name="Google Shape;373;p62"/>
            <p:cNvSpPr txBox="1"/>
            <p:nvPr/>
          </p:nvSpPr>
          <p:spPr>
            <a:xfrm>
              <a:off x="8199375" y="3221272"/>
              <a:ext cx="639300" cy="365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out</a:t>
              </a:r>
              <a:endParaRPr sz="1600" b="1" i="0" u="none" strike="noStrike" cap="none">
                <a:solidFill>
                  <a:srgbClr val="000000"/>
                </a:solidFill>
                <a:latin typeface="Courier New"/>
                <a:ea typeface="Courier New"/>
                <a:cs typeface="Courier New"/>
                <a:sym typeface="Courier New"/>
              </a:endParaRPr>
            </a:p>
          </p:txBody>
        </p:sp>
        <p:cxnSp>
          <p:nvCxnSpPr>
            <p:cNvPr id="374" name="Google Shape;374;p62"/>
            <p:cNvCxnSpPr/>
            <p:nvPr/>
          </p:nvCxnSpPr>
          <p:spPr>
            <a:xfrm rot="10800000" flipH="1">
              <a:off x="5575088" y="2551572"/>
              <a:ext cx="158400" cy="158400"/>
            </a:xfrm>
            <a:prstGeom prst="straightConnector1">
              <a:avLst/>
            </a:prstGeom>
            <a:noFill/>
            <a:ln w="38100" cap="flat" cmpd="sng">
              <a:solidFill>
                <a:schemeClr val="dk2"/>
              </a:solidFill>
              <a:prstDash val="solid"/>
              <a:round/>
              <a:headEnd type="none" w="sm" len="sm"/>
              <a:tailEnd type="none" w="sm" len="sm"/>
            </a:ln>
          </p:spPr>
        </p:cxnSp>
        <p:cxnSp>
          <p:nvCxnSpPr>
            <p:cNvPr id="375" name="Google Shape;375;p62"/>
            <p:cNvCxnSpPr/>
            <p:nvPr/>
          </p:nvCxnSpPr>
          <p:spPr>
            <a:xfrm rot="10800000" flipH="1">
              <a:off x="5575088" y="4199897"/>
              <a:ext cx="158400" cy="158400"/>
            </a:xfrm>
            <a:prstGeom prst="straightConnector1">
              <a:avLst/>
            </a:prstGeom>
            <a:noFill/>
            <a:ln w="38100" cap="flat" cmpd="sng">
              <a:solidFill>
                <a:schemeClr val="dk2"/>
              </a:solidFill>
              <a:prstDash val="solid"/>
              <a:round/>
              <a:headEnd type="none" w="sm" len="sm"/>
              <a:tailEnd type="none" w="sm" len="sm"/>
            </a:ln>
          </p:spPr>
        </p:cxnSp>
        <p:cxnSp>
          <p:nvCxnSpPr>
            <p:cNvPr id="376" name="Google Shape;376;p62"/>
            <p:cNvCxnSpPr/>
            <p:nvPr/>
          </p:nvCxnSpPr>
          <p:spPr>
            <a:xfrm rot="10800000" flipH="1">
              <a:off x="7794438" y="3324622"/>
              <a:ext cx="158400" cy="158400"/>
            </a:xfrm>
            <a:prstGeom prst="straightConnector1">
              <a:avLst/>
            </a:prstGeom>
            <a:noFill/>
            <a:ln w="38100" cap="flat" cmpd="sng">
              <a:solidFill>
                <a:schemeClr val="dk2"/>
              </a:solidFill>
              <a:prstDash val="solid"/>
              <a:round/>
              <a:headEnd type="none" w="sm" len="sm"/>
              <a:tailEnd type="none" w="sm" len="sm"/>
            </a:ln>
          </p:spPr>
        </p:cxnSp>
        <p:sp>
          <p:nvSpPr>
            <p:cNvPr id="377" name="Google Shape;377;p62"/>
            <p:cNvSpPr txBox="1"/>
            <p:nvPr/>
          </p:nvSpPr>
          <p:spPr>
            <a:xfrm>
              <a:off x="5463913" y="2654422"/>
              <a:ext cx="363900" cy="253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ourier New"/>
                  <a:ea typeface="Courier New"/>
                  <a:cs typeface="Courier New"/>
                  <a:sym typeface="Courier New"/>
                </a:rPr>
                <a:t>16</a:t>
              </a:r>
              <a:endParaRPr sz="1000" b="1" i="0" u="none" strike="noStrike" cap="none">
                <a:solidFill>
                  <a:srgbClr val="000000"/>
                </a:solidFill>
                <a:latin typeface="Courier New"/>
                <a:ea typeface="Courier New"/>
                <a:cs typeface="Courier New"/>
                <a:sym typeface="Courier New"/>
              </a:endParaRPr>
            </a:p>
          </p:txBody>
        </p:sp>
        <p:sp>
          <p:nvSpPr>
            <p:cNvPr id="378" name="Google Shape;378;p62"/>
            <p:cNvSpPr txBox="1"/>
            <p:nvPr/>
          </p:nvSpPr>
          <p:spPr>
            <a:xfrm>
              <a:off x="5463913" y="4312922"/>
              <a:ext cx="363900" cy="253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ourier New"/>
                  <a:ea typeface="Courier New"/>
                  <a:cs typeface="Courier New"/>
                  <a:sym typeface="Courier New"/>
                </a:rPr>
                <a:t>16</a:t>
              </a:r>
              <a:endParaRPr sz="1000" b="1" i="0" u="none" strike="noStrike" cap="none">
                <a:solidFill>
                  <a:srgbClr val="000000"/>
                </a:solidFill>
                <a:latin typeface="Courier New"/>
                <a:ea typeface="Courier New"/>
                <a:cs typeface="Courier New"/>
                <a:sym typeface="Courier New"/>
              </a:endParaRPr>
            </a:p>
          </p:txBody>
        </p:sp>
        <p:sp>
          <p:nvSpPr>
            <p:cNvPr id="379" name="Google Shape;379;p62"/>
            <p:cNvSpPr txBox="1"/>
            <p:nvPr/>
          </p:nvSpPr>
          <p:spPr>
            <a:xfrm>
              <a:off x="7683263" y="3441222"/>
              <a:ext cx="363900" cy="253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ourier New"/>
                  <a:ea typeface="Courier New"/>
                  <a:cs typeface="Courier New"/>
                  <a:sym typeface="Courier New"/>
                </a:rPr>
                <a:t>16</a:t>
              </a:r>
              <a:endParaRPr sz="1000" b="1" i="0" u="none" strike="noStrike" cap="none">
                <a:solidFill>
                  <a:srgbClr val="000000"/>
                </a:solidFill>
                <a:latin typeface="Courier New"/>
                <a:ea typeface="Courier New"/>
                <a:cs typeface="Courier New"/>
                <a:sym typeface="Courier New"/>
              </a:endParaRPr>
            </a:p>
          </p:txBody>
        </p:sp>
        <p:cxnSp>
          <p:nvCxnSpPr>
            <p:cNvPr id="380" name="Google Shape;380;p62"/>
            <p:cNvCxnSpPr/>
            <p:nvPr/>
          </p:nvCxnSpPr>
          <p:spPr>
            <a:xfrm>
              <a:off x="6109563" y="1880872"/>
              <a:ext cx="0" cy="351300"/>
            </a:xfrm>
            <a:prstGeom prst="straightConnector1">
              <a:avLst/>
            </a:prstGeom>
            <a:noFill/>
            <a:ln w="38100" cap="flat" cmpd="sng">
              <a:solidFill>
                <a:schemeClr val="dk2"/>
              </a:solidFill>
              <a:prstDash val="solid"/>
              <a:round/>
              <a:headEnd type="none" w="sm" len="sm"/>
              <a:tailEnd type="stealth" w="med" len="med"/>
            </a:ln>
          </p:spPr>
        </p:cxnSp>
        <p:cxnSp>
          <p:nvCxnSpPr>
            <p:cNvPr id="381" name="Google Shape;381;p62"/>
            <p:cNvCxnSpPr/>
            <p:nvPr/>
          </p:nvCxnSpPr>
          <p:spPr>
            <a:xfrm>
              <a:off x="6391476" y="1994097"/>
              <a:ext cx="0" cy="355800"/>
            </a:xfrm>
            <a:prstGeom prst="straightConnector1">
              <a:avLst/>
            </a:prstGeom>
            <a:noFill/>
            <a:ln w="38100" cap="flat" cmpd="sng">
              <a:solidFill>
                <a:schemeClr val="dk2"/>
              </a:solidFill>
              <a:prstDash val="solid"/>
              <a:round/>
              <a:headEnd type="none" w="sm" len="sm"/>
              <a:tailEnd type="stealth" w="med" len="med"/>
            </a:ln>
          </p:spPr>
        </p:cxnSp>
        <p:cxnSp>
          <p:nvCxnSpPr>
            <p:cNvPr id="382" name="Google Shape;382;p62"/>
            <p:cNvCxnSpPr/>
            <p:nvPr/>
          </p:nvCxnSpPr>
          <p:spPr>
            <a:xfrm>
              <a:off x="6664613" y="2135772"/>
              <a:ext cx="0" cy="355800"/>
            </a:xfrm>
            <a:prstGeom prst="straightConnector1">
              <a:avLst/>
            </a:prstGeom>
            <a:noFill/>
            <a:ln w="38100" cap="flat" cmpd="sng">
              <a:solidFill>
                <a:schemeClr val="dk2"/>
              </a:solidFill>
              <a:prstDash val="solid"/>
              <a:round/>
              <a:headEnd type="none" w="sm" len="sm"/>
              <a:tailEnd type="stealth" w="med" len="med"/>
            </a:ln>
          </p:spPr>
        </p:cxnSp>
        <p:cxnSp>
          <p:nvCxnSpPr>
            <p:cNvPr id="383" name="Google Shape;383;p62"/>
            <p:cNvCxnSpPr/>
            <p:nvPr/>
          </p:nvCxnSpPr>
          <p:spPr>
            <a:xfrm>
              <a:off x="6678738" y="4406147"/>
              <a:ext cx="0" cy="355800"/>
            </a:xfrm>
            <a:prstGeom prst="straightConnector1">
              <a:avLst/>
            </a:prstGeom>
            <a:noFill/>
            <a:ln w="38100" cap="flat" cmpd="sng">
              <a:solidFill>
                <a:schemeClr val="dk2"/>
              </a:solidFill>
              <a:prstDash val="solid"/>
              <a:round/>
              <a:headEnd type="none" w="sm" len="sm"/>
              <a:tailEnd type="stealth" w="med" len="med"/>
            </a:ln>
          </p:spPr>
        </p:cxnSp>
        <p:cxnSp>
          <p:nvCxnSpPr>
            <p:cNvPr id="384" name="Google Shape;384;p62"/>
            <p:cNvCxnSpPr/>
            <p:nvPr/>
          </p:nvCxnSpPr>
          <p:spPr>
            <a:xfrm>
              <a:off x="6927763" y="4279097"/>
              <a:ext cx="0" cy="355800"/>
            </a:xfrm>
            <a:prstGeom prst="straightConnector1">
              <a:avLst/>
            </a:prstGeom>
            <a:noFill/>
            <a:ln w="38100" cap="flat" cmpd="sng">
              <a:solidFill>
                <a:schemeClr val="dk2"/>
              </a:solidFill>
              <a:prstDash val="solid"/>
              <a:round/>
              <a:headEnd type="none" w="sm" len="sm"/>
              <a:tailEnd type="stealth" w="med" len="med"/>
            </a:ln>
          </p:spPr>
        </p:cxnSp>
        <p:cxnSp>
          <p:nvCxnSpPr>
            <p:cNvPr id="385" name="Google Shape;385;p62"/>
            <p:cNvCxnSpPr/>
            <p:nvPr/>
          </p:nvCxnSpPr>
          <p:spPr>
            <a:xfrm>
              <a:off x="6928763" y="2249197"/>
              <a:ext cx="0" cy="355800"/>
            </a:xfrm>
            <a:prstGeom prst="straightConnector1">
              <a:avLst/>
            </a:prstGeom>
            <a:noFill/>
            <a:ln w="38100" cap="flat" cmpd="sng">
              <a:solidFill>
                <a:schemeClr val="dk2"/>
              </a:solidFill>
              <a:prstDash val="solid"/>
              <a:round/>
              <a:headEnd type="none" w="sm" len="sm"/>
              <a:tailEnd type="stealth" w="med" len="med"/>
            </a:ln>
          </p:spPr>
        </p:cxnSp>
        <p:cxnSp>
          <p:nvCxnSpPr>
            <p:cNvPr id="386" name="Google Shape;386;p62"/>
            <p:cNvCxnSpPr/>
            <p:nvPr/>
          </p:nvCxnSpPr>
          <p:spPr>
            <a:xfrm>
              <a:off x="7175038" y="2354172"/>
              <a:ext cx="0" cy="355800"/>
            </a:xfrm>
            <a:prstGeom prst="straightConnector1">
              <a:avLst/>
            </a:prstGeom>
            <a:noFill/>
            <a:ln w="38100" cap="flat" cmpd="sng">
              <a:solidFill>
                <a:schemeClr val="dk2"/>
              </a:solidFill>
              <a:prstDash val="solid"/>
              <a:round/>
              <a:headEnd type="none" w="sm" len="sm"/>
              <a:tailEnd type="stealth" w="med" len="med"/>
            </a:ln>
          </p:spPr>
        </p:cxnSp>
        <p:cxnSp>
          <p:nvCxnSpPr>
            <p:cNvPr id="387" name="Google Shape;387;p62"/>
            <p:cNvCxnSpPr/>
            <p:nvPr/>
          </p:nvCxnSpPr>
          <p:spPr>
            <a:xfrm>
              <a:off x="7410338" y="2457522"/>
              <a:ext cx="0" cy="355800"/>
            </a:xfrm>
            <a:prstGeom prst="straightConnector1">
              <a:avLst/>
            </a:prstGeom>
            <a:noFill/>
            <a:ln w="38100" cap="flat" cmpd="sng">
              <a:solidFill>
                <a:schemeClr val="dk2"/>
              </a:solidFill>
              <a:prstDash val="solid"/>
              <a:round/>
              <a:headEnd type="none" w="sm" len="sm"/>
              <a:tailEnd type="stealth" w="med" len="med"/>
            </a:ln>
          </p:spPr>
        </p:cxnSp>
        <p:sp>
          <p:nvSpPr>
            <p:cNvPr id="388" name="Google Shape;388;p62"/>
            <p:cNvSpPr txBox="1"/>
            <p:nvPr/>
          </p:nvSpPr>
          <p:spPr>
            <a:xfrm>
              <a:off x="5899920" y="1549522"/>
              <a:ext cx="400500" cy="365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zx</a:t>
              </a:r>
              <a:endParaRPr sz="1400" b="1" i="0" u="none" strike="noStrike" cap="none">
                <a:solidFill>
                  <a:srgbClr val="000000"/>
                </a:solidFill>
                <a:latin typeface="Courier New"/>
                <a:ea typeface="Courier New"/>
                <a:cs typeface="Courier New"/>
                <a:sym typeface="Courier New"/>
              </a:endParaRPr>
            </a:p>
          </p:txBody>
        </p:sp>
        <p:sp>
          <p:nvSpPr>
            <p:cNvPr id="389" name="Google Shape;389;p62"/>
            <p:cNvSpPr txBox="1"/>
            <p:nvPr/>
          </p:nvSpPr>
          <p:spPr>
            <a:xfrm>
              <a:off x="6181845" y="1678622"/>
              <a:ext cx="400500" cy="365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nx</a:t>
              </a:r>
              <a:endParaRPr sz="1400" b="1" i="0" u="none" strike="noStrike" cap="none">
                <a:solidFill>
                  <a:srgbClr val="000000"/>
                </a:solidFill>
                <a:latin typeface="Courier New"/>
                <a:ea typeface="Courier New"/>
                <a:cs typeface="Courier New"/>
                <a:sym typeface="Courier New"/>
              </a:endParaRPr>
            </a:p>
          </p:txBody>
        </p:sp>
        <p:sp>
          <p:nvSpPr>
            <p:cNvPr id="390" name="Google Shape;390;p62"/>
            <p:cNvSpPr txBox="1"/>
            <p:nvPr/>
          </p:nvSpPr>
          <p:spPr>
            <a:xfrm>
              <a:off x="6469095" y="1821622"/>
              <a:ext cx="400500" cy="365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zy</a:t>
              </a:r>
              <a:endParaRPr sz="1400" b="1" i="0" u="none" strike="noStrike" cap="none">
                <a:solidFill>
                  <a:srgbClr val="000000"/>
                </a:solidFill>
                <a:latin typeface="Courier New"/>
                <a:ea typeface="Courier New"/>
                <a:cs typeface="Courier New"/>
                <a:sym typeface="Courier New"/>
              </a:endParaRPr>
            </a:p>
          </p:txBody>
        </p:sp>
        <p:sp>
          <p:nvSpPr>
            <p:cNvPr id="391" name="Google Shape;391;p62"/>
            <p:cNvSpPr txBox="1"/>
            <p:nvPr/>
          </p:nvSpPr>
          <p:spPr>
            <a:xfrm>
              <a:off x="6719120" y="1936497"/>
              <a:ext cx="400500" cy="365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ny</a:t>
              </a:r>
              <a:endParaRPr sz="1400" b="1" i="0" u="none" strike="noStrike" cap="none">
                <a:solidFill>
                  <a:srgbClr val="000000"/>
                </a:solidFill>
                <a:latin typeface="Courier New"/>
                <a:ea typeface="Courier New"/>
                <a:cs typeface="Courier New"/>
                <a:sym typeface="Courier New"/>
              </a:endParaRPr>
            </a:p>
          </p:txBody>
        </p:sp>
        <p:sp>
          <p:nvSpPr>
            <p:cNvPr id="392" name="Google Shape;392;p62"/>
            <p:cNvSpPr txBox="1"/>
            <p:nvPr/>
          </p:nvSpPr>
          <p:spPr>
            <a:xfrm>
              <a:off x="6965395" y="2063747"/>
              <a:ext cx="400500" cy="365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f</a:t>
              </a:r>
              <a:endParaRPr sz="1400" b="1" i="0" u="none" strike="noStrike" cap="none">
                <a:solidFill>
                  <a:srgbClr val="000000"/>
                </a:solidFill>
                <a:latin typeface="Courier New"/>
                <a:ea typeface="Courier New"/>
                <a:cs typeface="Courier New"/>
                <a:sym typeface="Courier New"/>
              </a:endParaRPr>
            </a:p>
          </p:txBody>
        </p:sp>
        <p:sp>
          <p:nvSpPr>
            <p:cNvPr id="393" name="Google Shape;393;p62"/>
            <p:cNvSpPr txBox="1"/>
            <p:nvPr/>
          </p:nvSpPr>
          <p:spPr>
            <a:xfrm>
              <a:off x="7200970" y="2146797"/>
              <a:ext cx="400500" cy="365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no</a:t>
              </a:r>
              <a:endParaRPr sz="1400" b="1" i="0" u="none" strike="noStrike" cap="none">
                <a:solidFill>
                  <a:srgbClr val="000000"/>
                </a:solidFill>
                <a:latin typeface="Courier New"/>
                <a:ea typeface="Courier New"/>
                <a:cs typeface="Courier New"/>
                <a:sym typeface="Courier New"/>
              </a:endParaRPr>
            </a:p>
          </p:txBody>
        </p:sp>
        <p:sp>
          <p:nvSpPr>
            <p:cNvPr id="394" name="Google Shape;394;p62"/>
            <p:cNvSpPr txBox="1"/>
            <p:nvPr/>
          </p:nvSpPr>
          <p:spPr>
            <a:xfrm>
              <a:off x="6469095" y="4761947"/>
              <a:ext cx="400500" cy="365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zr</a:t>
              </a:r>
              <a:endParaRPr sz="1400" b="1" i="0" u="none" strike="noStrike" cap="none">
                <a:solidFill>
                  <a:srgbClr val="000000"/>
                </a:solidFill>
                <a:latin typeface="Courier New"/>
                <a:ea typeface="Courier New"/>
                <a:cs typeface="Courier New"/>
                <a:sym typeface="Courier New"/>
              </a:endParaRPr>
            </a:p>
          </p:txBody>
        </p:sp>
        <p:sp>
          <p:nvSpPr>
            <p:cNvPr id="395" name="Google Shape;395;p62"/>
            <p:cNvSpPr txBox="1"/>
            <p:nvPr/>
          </p:nvSpPr>
          <p:spPr>
            <a:xfrm>
              <a:off x="6719120" y="4566122"/>
              <a:ext cx="400500" cy="365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ng</a:t>
              </a:r>
              <a:endParaRPr sz="1400" b="1" i="0" u="none" strike="noStrike" cap="none">
                <a:solidFill>
                  <a:srgbClr val="000000"/>
                </a:solidFill>
                <a:latin typeface="Courier New"/>
                <a:ea typeface="Courier New"/>
                <a:cs typeface="Courier New"/>
                <a:sym typeface="Courier New"/>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8" name="Google Shape;199;p7">
            <a:extLst>
              <a:ext uri="{FF2B5EF4-FFF2-40B4-BE49-F238E27FC236}">
                <a16:creationId xmlns:a16="http://schemas.microsoft.com/office/drawing/2014/main" id="{2E885D94-BC5F-4B43-96C4-EC4647D3F765}"/>
              </a:ext>
            </a:extLst>
          </p:cNvPr>
          <p:cNvSpPr txBox="1">
            <a:spLocks/>
          </p:cNvSpPr>
          <p:nvPr/>
        </p:nvSpPr>
        <p:spPr>
          <a:xfrm>
            <a:off x="396875" y="2883910"/>
            <a:ext cx="8366125" cy="497205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27660" algn="l" rtl="0">
              <a:lnSpc>
                <a:spcPct val="100000"/>
              </a:lnSpc>
              <a:spcBef>
                <a:spcPts val="520"/>
              </a:spcBef>
              <a:spcAft>
                <a:spcPts val="0"/>
              </a:spcAft>
              <a:buClr>
                <a:srgbClr val="4B2A85"/>
              </a:buClr>
              <a:buSzPts val="1560"/>
              <a:buFont typeface="Noto Sans Symbols"/>
              <a:buChar char="❖"/>
              <a:defRPr sz="2600" b="1" i="0" u="none" strike="noStrike" cap="none">
                <a:solidFill>
                  <a:schemeClr val="dk1"/>
                </a:solidFill>
                <a:latin typeface="Calibri"/>
                <a:ea typeface="Calibri"/>
                <a:cs typeface="Calibri"/>
                <a:sym typeface="Calibri"/>
              </a:defRPr>
            </a:lvl1pPr>
            <a:lvl2pPr marL="914400" marR="0" lvl="1" indent="-382269" algn="l" rtl="0">
              <a:lnSpc>
                <a:spcPct val="100000"/>
              </a:lnSpc>
              <a:spcBef>
                <a:spcPts val="440"/>
              </a:spcBef>
              <a:spcAft>
                <a:spcPts val="0"/>
              </a:spcAft>
              <a:buClr>
                <a:srgbClr val="4B2A85"/>
              </a:buClr>
              <a:buSzPts val="2420"/>
              <a:buFont typeface="Calibri"/>
              <a:buChar char="▪"/>
              <a:defRPr sz="22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400"/>
              </a:spcBef>
              <a:spcAft>
                <a:spcPts val="0"/>
              </a:spcAft>
              <a:buClr>
                <a:srgbClr val="4B2A85"/>
              </a:buClr>
              <a:buSzPts val="16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rgbClr val="4B2A85"/>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rgbClr val="4B2A85"/>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9pPr>
          </a:lstStyle>
          <a:p>
            <a:pPr marL="610870" indent="-514350">
              <a:buSzPts val="2600"/>
              <a:buFont typeface="Arial"/>
              <a:buAutoNum type="alphaUcPeriod"/>
            </a:pPr>
            <a:r>
              <a:rPr lang="en-US" dirty="0">
                <a:solidFill>
                  <a:srgbClr val="FF9A01"/>
                </a:solidFill>
              </a:rPr>
              <a:t>out=0b1110, </a:t>
            </a:r>
            <a:r>
              <a:rPr lang="en-US" dirty="0" err="1">
                <a:solidFill>
                  <a:srgbClr val="FF9A01"/>
                </a:solidFill>
              </a:rPr>
              <a:t>zr</a:t>
            </a:r>
            <a:r>
              <a:rPr lang="en-US" dirty="0">
                <a:solidFill>
                  <a:srgbClr val="FF9A01"/>
                </a:solidFill>
              </a:rPr>
              <a:t>=0, ng=0</a:t>
            </a:r>
          </a:p>
          <a:p>
            <a:pPr marL="610870" indent="-514350">
              <a:buSzPts val="2600"/>
              <a:buFont typeface="Arial"/>
              <a:buAutoNum type="alphaUcPeriod"/>
            </a:pPr>
            <a:r>
              <a:rPr lang="en-US" dirty="0">
                <a:solidFill>
                  <a:srgbClr val="00B050"/>
                </a:solidFill>
              </a:rPr>
              <a:t>out=0b1011, </a:t>
            </a:r>
            <a:r>
              <a:rPr lang="en-US" dirty="0" err="1">
                <a:solidFill>
                  <a:srgbClr val="00B050"/>
                </a:solidFill>
              </a:rPr>
              <a:t>zr</a:t>
            </a:r>
            <a:r>
              <a:rPr lang="en-US" dirty="0">
                <a:solidFill>
                  <a:srgbClr val="00B050"/>
                </a:solidFill>
              </a:rPr>
              <a:t>=0, ng=1</a:t>
            </a:r>
          </a:p>
          <a:p>
            <a:pPr marL="610870" indent="-514350">
              <a:buSzPts val="2600"/>
              <a:buFont typeface="Arial"/>
              <a:buAutoNum type="alphaUcPeriod"/>
            </a:pPr>
            <a:r>
              <a:rPr lang="en-US" dirty="0">
                <a:solidFill>
                  <a:srgbClr val="FF329A"/>
                </a:solidFill>
              </a:rPr>
              <a:t>out=0b1101, </a:t>
            </a:r>
            <a:r>
              <a:rPr lang="en-US" dirty="0" err="1">
                <a:solidFill>
                  <a:srgbClr val="FF329A"/>
                </a:solidFill>
              </a:rPr>
              <a:t>zr</a:t>
            </a:r>
            <a:r>
              <a:rPr lang="en-US" dirty="0">
                <a:solidFill>
                  <a:srgbClr val="FF329A"/>
                </a:solidFill>
              </a:rPr>
              <a:t>=1, ng=0</a:t>
            </a:r>
          </a:p>
          <a:p>
            <a:pPr marL="610870" indent="-514350">
              <a:buSzPts val="2600"/>
              <a:buFont typeface="Arial"/>
              <a:buAutoNum type="alphaUcPeriod"/>
            </a:pPr>
            <a:r>
              <a:rPr lang="en-US" dirty="0">
                <a:solidFill>
                  <a:srgbClr val="00B0F0"/>
                </a:solidFill>
              </a:rPr>
              <a:t>out=0b1001, </a:t>
            </a:r>
            <a:r>
              <a:rPr lang="en-US" dirty="0" err="1">
                <a:solidFill>
                  <a:srgbClr val="00B0F0"/>
                </a:solidFill>
              </a:rPr>
              <a:t>zr</a:t>
            </a:r>
            <a:r>
              <a:rPr lang="en-US" dirty="0">
                <a:solidFill>
                  <a:srgbClr val="00B0F0"/>
                </a:solidFill>
              </a:rPr>
              <a:t>=1, ng=1</a:t>
            </a:r>
          </a:p>
          <a:p>
            <a:pPr marL="610870" indent="-514350">
              <a:buSzPts val="2600"/>
              <a:buFont typeface="Arial"/>
              <a:buAutoNum type="alphaUcPeriod"/>
            </a:pPr>
            <a:r>
              <a:rPr lang="en-US" dirty="0">
                <a:solidFill>
                  <a:srgbClr val="9A6533"/>
                </a:solidFill>
              </a:rPr>
              <a:t>We’re lost…</a:t>
            </a:r>
            <a:endParaRPr lang="en-US" dirty="0"/>
          </a:p>
        </p:txBody>
      </p:sp>
      <p:sp>
        <p:nvSpPr>
          <p:cNvPr id="19" name="Google Shape;198;p7">
            <a:extLst>
              <a:ext uri="{FF2B5EF4-FFF2-40B4-BE49-F238E27FC236}">
                <a16:creationId xmlns:a16="http://schemas.microsoft.com/office/drawing/2014/main" id="{6C694559-29B8-8749-B4EE-CAC3ACF5568C}"/>
              </a:ext>
            </a:extLst>
          </p:cNvPr>
          <p:cNvSpPr txBox="1">
            <a:spLocks/>
          </p:cNvSpPr>
          <p:nvPr/>
        </p:nvSpPr>
        <p:spPr>
          <a:xfrm>
            <a:off x="374090" y="1486855"/>
            <a:ext cx="8388910" cy="127155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9pPr>
          </a:lstStyle>
          <a:p>
            <a:r>
              <a:rPr lang="en-US" sz="2600" dirty="0"/>
              <a:t>Given inputs </a:t>
            </a:r>
            <a:r>
              <a:rPr lang="en-US" sz="2600" dirty="0">
                <a:latin typeface="Courier New" panose="02070309020205020404" pitchFamily="49" charset="0"/>
                <a:cs typeface="Courier New" panose="02070309020205020404" pitchFamily="49" charset="0"/>
              </a:rPr>
              <a:t>x=0b1010</a:t>
            </a:r>
            <a:r>
              <a:rPr lang="en-US" sz="2600" dirty="0"/>
              <a:t> and </a:t>
            </a:r>
            <a:r>
              <a:rPr lang="en-US" sz="2600" dirty="0">
                <a:latin typeface="Courier New" panose="02070309020205020404" pitchFamily="49" charset="0"/>
                <a:cs typeface="Courier New" panose="02070309020205020404" pitchFamily="49" charset="0"/>
              </a:rPr>
              <a:t>y=0b0110</a:t>
            </a:r>
            <a:r>
              <a:rPr lang="en-US" sz="2600" dirty="0"/>
              <a:t> and the following input control bits, what is the resulting output and output control bits?</a:t>
            </a:r>
          </a:p>
          <a:p>
            <a:endParaRPr lang="en-US" sz="2600" dirty="0"/>
          </a:p>
        </p:txBody>
      </p:sp>
      <p:sp>
        <p:nvSpPr>
          <p:cNvPr id="197" name="Google Shape;197;p7"/>
          <p:cNvSpPr txBox="1">
            <a:spLocks noGrp="1"/>
          </p:cNvSpPr>
          <p:nvPr>
            <p:ph type="sldNum" idx="12"/>
          </p:nvPr>
        </p:nvSpPr>
        <p:spPr>
          <a:xfrm>
            <a:off x="8534400" y="6492875"/>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33</a:t>
            </a:fld>
            <a:endParaRPr/>
          </a:p>
        </p:txBody>
      </p:sp>
      <p:sp>
        <p:nvSpPr>
          <p:cNvPr id="9" name="Google Shape;357;p12">
            <a:extLst>
              <a:ext uri="{FF2B5EF4-FFF2-40B4-BE49-F238E27FC236}">
                <a16:creationId xmlns:a16="http://schemas.microsoft.com/office/drawing/2014/main" id="{F3838621-6F70-D24C-8C12-9F86D59DDC0E}"/>
              </a:ext>
            </a:extLst>
          </p:cNvPr>
          <p:cNvSpPr txBox="1"/>
          <p:nvPr/>
        </p:nvSpPr>
        <p:spPr>
          <a:xfrm>
            <a:off x="5688140" y="3503837"/>
            <a:ext cx="6302100" cy="3294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300" b="0" i="0" u="none" strike="noStrike" cap="none" dirty="0">
                <a:solidFill>
                  <a:srgbClr val="000000"/>
                </a:solidFill>
                <a:latin typeface="Courier New"/>
                <a:ea typeface="Courier New"/>
                <a:cs typeface="Courier New"/>
                <a:sym typeface="Courier New"/>
              </a:rPr>
              <a:t>IN</a:t>
            </a: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300" b="0" i="0" u="none" strike="noStrike" cap="none" dirty="0">
                <a:solidFill>
                  <a:srgbClr val="000000"/>
                </a:solidFill>
                <a:latin typeface="Courier New"/>
                <a:ea typeface="Courier New"/>
                <a:cs typeface="Courier New"/>
                <a:sym typeface="Courier New"/>
              </a:rPr>
              <a:t>  x[16], y[16], // 16-bit inputs</a:t>
            </a: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300" b="0" i="0" u="none" strike="noStrike" cap="none" dirty="0">
                <a:solidFill>
                  <a:srgbClr val="000000"/>
                </a:solidFill>
                <a:latin typeface="Courier New"/>
                <a:ea typeface="Courier New"/>
                <a:cs typeface="Courier New"/>
                <a:sym typeface="Courier New"/>
              </a:rPr>
              <a:t>  </a:t>
            </a:r>
            <a:r>
              <a:rPr lang="en-US" sz="1300" b="0" i="0" u="none" strike="noStrike" cap="none" dirty="0" err="1">
                <a:solidFill>
                  <a:srgbClr val="000000"/>
                </a:solidFill>
                <a:latin typeface="Courier New"/>
                <a:ea typeface="Courier New"/>
                <a:cs typeface="Courier New"/>
                <a:sym typeface="Courier New"/>
              </a:rPr>
              <a:t>zx</a:t>
            </a:r>
            <a:r>
              <a:rPr lang="en-US" sz="1300" b="0" i="0" u="none" strike="noStrike" cap="none" dirty="0">
                <a:solidFill>
                  <a:srgbClr val="000000"/>
                </a:solidFill>
                <a:latin typeface="Courier New"/>
                <a:ea typeface="Courier New"/>
                <a:cs typeface="Courier New"/>
                <a:sym typeface="Courier New"/>
              </a:rPr>
              <a:t>, // zero the x input?</a:t>
            </a: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300" b="0" i="0" u="none" strike="noStrike" cap="none" dirty="0">
                <a:solidFill>
                  <a:srgbClr val="000000"/>
                </a:solidFill>
                <a:latin typeface="Courier New"/>
                <a:ea typeface="Courier New"/>
                <a:cs typeface="Courier New"/>
                <a:sym typeface="Courier New"/>
              </a:rPr>
              <a:t>  </a:t>
            </a:r>
            <a:r>
              <a:rPr lang="en-US" sz="1300" b="0" i="0" u="none" strike="noStrike" cap="none" dirty="0" err="1">
                <a:solidFill>
                  <a:srgbClr val="000000"/>
                </a:solidFill>
                <a:latin typeface="Courier New"/>
                <a:ea typeface="Courier New"/>
                <a:cs typeface="Courier New"/>
                <a:sym typeface="Courier New"/>
              </a:rPr>
              <a:t>nx</a:t>
            </a:r>
            <a:r>
              <a:rPr lang="en-US" sz="1300" b="0" i="0" u="none" strike="noStrike" cap="none" dirty="0">
                <a:solidFill>
                  <a:srgbClr val="000000"/>
                </a:solidFill>
                <a:latin typeface="Courier New"/>
                <a:ea typeface="Courier New"/>
                <a:cs typeface="Courier New"/>
                <a:sym typeface="Courier New"/>
              </a:rPr>
              <a:t>, // negate the x input?</a:t>
            </a: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300" b="0" i="0" u="none" strike="noStrike" cap="none" dirty="0">
                <a:solidFill>
                  <a:srgbClr val="000000"/>
                </a:solidFill>
                <a:latin typeface="Courier New"/>
                <a:ea typeface="Courier New"/>
                <a:cs typeface="Courier New"/>
                <a:sym typeface="Courier New"/>
              </a:rPr>
              <a:t>  </a:t>
            </a:r>
            <a:r>
              <a:rPr lang="en-US" sz="1300" b="0" i="0" u="none" strike="noStrike" cap="none" dirty="0" err="1">
                <a:solidFill>
                  <a:srgbClr val="000000"/>
                </a:solidFill>
                <a:latin typeface="Courier New"/>
                <a:ea typeface="Courier New"/>
                <a:cs typeface="Courier New"/>
                <a:sym typeface="Courier New"/>
              </a:rPr>
              <a:t>zy</a:t>
            </a:r>
            <a:r>
              <a:rPr lang="en-US" sz="1300" b="0" i="0" u="none" strike="noStrike" cap="none" dirty="0">
                <a:solidFill>
                  <a:srgbClr val="000000"/>
                </a:solidFill>
                <a:latin typeface="Courier New"/>
                <a:ea typeface="Courier New"/>
                <a:cs typeface="Courier New"/>
                <a:sym typeface="Courier New"/>
              </a:rPr>
              <a:t>, // zero the y input?</a:t>
            </a: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300" b="0" i="0" u="none" strike="noStrike" cap="none" dirty="0">
                <a:solidFill>
                  <a:srgbClr val="000000"/>
                </a:solidFill>
                <a:latin typeface="Courier New"/>
                <a:ea typeface="Courier New"/>
                <a:cs typeface="Courier New"/>
                <a:sym typeface="Courier New"/>
              </a:rPr>
              <a:t>  </a:t>
            </a:r>
            <a:r>
              <a:rPr lang="en-US" sz="1300" b="0" i="0" u="none" strike="noStrike" cap="none" dirty="0" err="1">
                <a:solidFill>
                  <a:srgbClr val="000000"/>
                </a:solidFill>
                <a:latin typeface="Courier New"/>
                <a:ea typeface="Courier New"/>
                <a:cs typeface="Courier New"/>
                <a:sym typeface="Courier New"/>
              </a:rPr>
              <a:t>ny</a:t>
            </a:r>
            <a:r>
              <a:rPr lang="en-US" sz="1300" b="0" i="0" u="none" strike="noStrike" cap="none" dirty="0">
                <a:solidFill>
                  <a:srgbClr val="000000"/>
                </a:solidFill>
                <a:latin typeface="Courier New"/>
                <a:ea typeface="Courier New"/>
                <a:cs typeface="Courier New"/>
                <a:sym typeface="Courier New"/>
              </a:rPr>
              <a:t>, // negate the y input?</a:t>
            </a: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300" b="0" i="0" u="none" strike="noStrike" cap="none" dirty="0">
                <a:solidFill>
                  <a:srgbClr val="000000"/>
                </a:solidFill>
                <a:latin typeface="Courier New"/>
                <a:ea typeface="Courier New"/>
                <a:cs typeface="Courier New"/>
                <a:sym typeface="Courier New"/>
              </a:rPr>
              <a:t>  f,  // compute out = x + y</a:t>
            </a: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300" b="0" i="0" u="none" strike="noStrike" cap="none" dirty="0">
                <a:solidFill>
                  <a:srgbClr val="000000"/>
                </a:solidFill>
                <a:latin typeface="Courier New"/>
                <a:ea typeface="Courier New"/>
                <a:cs typeface="Courier New"/>
                <a:sym typeface="Courier New"/>
              </a:rPr>
              <a:t>         if 1 or x &amp; y (if 0)</a:t>
            </a: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300" b="0" i="0" u="none" strike="noStrike" cap="none" dirty="0">
                <a:solidFill>
                  <a:srgbClr val="000000"/>
                </a:solidFill>
                <a:latin typeface="Courier New"/>
                <a:ea typeface="Courier New"/>
                <a:cs typeface="Courier New"/>
                <a:sym typeface="Courier New"/>
              </a:rPr>
              <a:t>  no; // negate the out output?</a:t>
            </a: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300" b="0"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200"/>
              <a:buFont typeface="Arial"/>
              <a:buNone/>
            </a:pPr>
            <a:r>
              <a:rPr lang="en-US" sz="1300" b="0" i="0" u="none" strike="noStrike" cap="none" dirty="0">
                <a:solidFill>
                  <a:srgbClr val="000000"/>
                </a:solidFill>
                <a:latin typeface="Courier New"/>
                <a:ea typeface="Courier New"/>
                <a:cs typeface="Courier New"/>
                <a:sym typeface="Courier New"/>
              </a:rPr>
              <a:t>OUT</a:t>
            </a: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300" b="0" i="0" u="none" strike="noStrike" cap="none" dirty="0">
                <a:solidFill>
                  <a:srgbClr val="000000"/>
                </a:solidFill>
                <a:latin typeface="Courier New"/>
                <a:ea typeface="Courier New"/>
                <a:cs typeface="Courier New"/>
                <a:sym typeface="Courier New"/>
              </a:rPr>
              <a:t>  out[16], // 16-bit output</a:t>
            </a: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300" b="0" i="0" u="none" strike="noStrike" cap="none" dirty="0">
                <a:solidFill>
                  <a:srgbClr val="000000"/>
                </a:solidFill>
                <a:latin typeface="Courier New"/>
                <a:ea typeface="Courier New"/>
                <a:cs typeface="Courier New"/>
                <a:sym typeface="Courier New"/>
              </a:rPr>
              <a:t>  </a:t>
            </a:r>
            <a:r>
              <a:rPr lang="en-US" sz="1300" b="0" i="0" u="none" strike="noStrike" cap="none" dirty="0" err="1">
                <a:solidFill>
                  <a:srgbClr val="000000"/>
                </a:solidFill>
                <a:latin typeface="Courier New"/>
                <a:ea typeface="Courier New"/>
                <a:cs typeface="Courier New"/>
                <a:sym typeface="Courier New"/>
              </a:rPr>
              <a:t>zr</a:t>
            </a:r>
            <a:r>
              <a:rPr lang="en-US" sz="1300" b="0" i="0" u="none" strike="noStrike" cap="none" dirty="0">
                <a:solidFill>
                  <a:srgbClr val="000000"/>
                </a:solidFill>
                <a:latin typeface="Courier New"/>
                <a:ea typeface="Courier New"/>
                <a:cs typeface="Courier New"/>
                <a:sym typeface="Courier New"/>
              </a:rPr>
              <a:t>, // 1 if (out == 0),</a:t>
            </a: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300" b="0" i="0" u="none" strike="noStrike" cap="none" dirty="0">
                <a:solidFill>
                  <a:srgbClr val="000000"/>
                </a:solidFill>
                <a:latin typeface="Courier New"/>
                <a:ea typeface="Courier New"/>
                <a:cs typeface="Courier New"/>
                <a:sym typeface="Courier New"/>
              </a:rPr>
              <a:t>         0 otherwise</a:t>
            </a: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300" b="0" i="0" u="none" strike="noStrike" cap="none" dirty="0">
                <a:solidFill>
                  <a:srgbClr val="000000"/>
                </a:solidFill>
                <a:latin typeface="Courier New"/>
                <a:ea typeface="Courier New"/>
                <a:cs typeface="Courier New"/>
                <a:sym typeface="Courier New"/>
              </a:rPr>
              <a:t>  ng; // 1 if (out &lt; 0),</a:t>
            </a: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300" b="0" i="0" u="none" strike="noStrike" cap="none" dirty="0">
                <a:solidFill>
                  <a:srgbClr val="000000"/>
                </a:solidFill>
                <a:latin typeface="Courier New"/>
                <a:ea typeface="Courier New"/>
                <a:cs typeface="Courier New"/>
                <a:sym typeface="Courier New"/>
              </a:rPr>
              <a:t>         0 otherwise</a:t>
            </a:r>
            <a:endParaRPr sz="1500" b="0" i="0" u="none" strike="noStrike" cap="none" dirty="0">
              <a:solidFill>
                <a:srgbClr val="000000"/>
              </a:solidFill>
              <a:latin typeface="Arial"/>
              <a:ea typeface="Arial"/>
              <a:cs typeface="Arial"/>
              <a:sym typeface="Arial"/>
            </a:endParaRPr>
          </a:p>
        </p:txBody>
      </p:sp>
      <p:graphicFrame>
        <p:nvGraphicFramePr>
          <p:cNvPr id="7" name="Table 6">
            <a:extLst>
              <a:ext uri="{FF2B5EF4-FFF2-40B4-BE49-F238E27FC236}">
                <a16:creationId xmlns:a16="http://schemas.microsoft.com/office/drawing/2014/main" id="{C5439B10-88A4-4247-8C2B-FF1CE3967609}"/>
              </a:ext>
            </a:extLst>
          </p:cNvPr>
          <p:cNvGraphicFramePr>
            <a:graphicFrameLocks noGrp="1"/>
          </p:cNvGraphicFramePr>
          <p:nvPr/>
        </p:nvGraphicFramePr>
        <p:xfrm>
          <a:off x="6223941" y="2400372"/>
          <a:ext cx="2420125" cy="1204560"/>
        </p:xfrm>
        <a:graphic>
          <a:graphicData uri="http://schemas.openxmlformats.org/drawingml/2006/table">
            <a:tbl>
              <a:tblPr>
                <a:noFill/>
              </a:tblPr>
              <a:tblGrid>
                <a:gridCol w="331525">
                  <a:extLst>
                    <a:ext uri="{9D8B030D-6E8A-4147-A177-3AD203B41FA5}">
                      <a16:colId xmlns:a16="http://schemas.microsoft.com/office/drawing/2014/main" val="3670904265"/>
                    </a:ext>
                  </a:extLst>
                </a:gridCol>
                <a:gridCol w="331525">
                  <a:extLst>
                    <a:ext uri="{9D8B030D-6E8A-4147-A177-3AD203B41FA5}">
                      <a16:colId xmlns:a16="http://schemas.microsoft.com/office/drawing/2014/main" val="3592736015"/>
                    </a:ext>
                  </a:extLst>
                </a:gridCol>
                <a:gridCol w="331525">
                  <a:extLst>
                    <a:ext uri="{9D8B030D-6E8A-4147-A177-3AD203B41FA5}">
                      <a16:colId xmlns:a16="http://schemas.microsoft.com/office/drawing/2014/main" val="1929258184"/>
                    </a:ext>
                  </a:extLst>
                </a:gridCol>
                <a:gridCol w="331525">
                  <a:extLst>
                    <a:ext uri="{9D8B030D-6E8A-4147-A177-3AD203B41FA5}">
                      <a16:colId xmlns:a16="http://schemas.microsoft.com/office/drawing/2014/main" val="4139506921"/>
                    </a:ext>
                  </a:extLst>
                </a:gridCol>
                <a:gridCol w="331525">
                  <a:extLst>
                    <a:ext uri="{9D8B030D-6E8A-4147-A177-3AD203B41FA5}">
                      <a16:colId xmlns:a16="http://schemas.microsoft.com/office/drawing/2014/main" val="2148355316"/>
                    </a:ext>
                  </a:extLst>
                </a:gridCol>
                <a:gridCol w="331525">
                  <a:extLst>
                    <a:ext uri="{9D8B030D-6E8A-4147-A177-3AD203B41FA5}">
                      <a16:colId xmlns:a16="http://schemas.microsoft.com/office/drawing/2014/main" val="934637803"/>
                    </a:ext>
                  </a:extLst>
                </a:gridCol>
                <a:gridCol w="430975">
                  <a:extLst>
                    <a:ext uri="{9D8B030D-6E8A-4147-A177-3AD203B41FA5}">
                      <a16:colId xmlns:a16="http://schemas.microsoft.com/office/drawing/2014/main" val="4117177762"/>
                    </a:ext>
                  </a:extLst>
                </a:gridCol>
              </a:tblGrid>
              <a:tr h="173648">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err="1">
                          <a:solidFill>
                            <a:srgbClr val="000000"/>
                          </a:solidFill>
                          <a:latin typeface="Courier New"/>
                          <a:ea typeface="Courier New"/>
                          <a:cs typeface="Courier New"/>
                          <a:sym typeface="Courier New"/>
                        </a:rPr>
                        <a:t>zx</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err="1">
                          <a:solidFill>
                            <a:srgbClr val="000000"/>
                          </a:solidFill>
                          <a:latin typeface="Courier New"/>
                          <a:ea typeface="Courier New"/>
                          <a:cs typeface="Courier New"/>
                          <a:sym typeface="Courier New"/>
                        </a:rPr>
                        <a:t>nx</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err="1">
                          <a:solidFill>
                            <a:srgbClr val="000000"/>
                          </a:solidFill>
                          <a:latin typeface="Courier New"/>
                          <a:ea typeface="Courier New"/>
                          <a:cs typeface="Courier New"/>
                          <a:sym typeface="Courier New"/>
                        </a:rPr>
                        <a:t>zy</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ny</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f</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no</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out</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extLst>
                  <a:ext uri="{0D108BD9-81ED-4DB2-BD59-A6C34878D82A}">
                    <a16:rowId xmlns:a16="http://schemas.microsoft.com/office/drawing/2014/main" val="3045572240"/>
                  </a:ext>
                </a:extLst>
              </a:tr>
              <a:tr h="272000">
                <a:tc gridSpan="6">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u="none" strike="noStrike" cap="none" dirty="0">
                          <a:latin typeface="Courier New"/>
                          <a:ea typeface="Courier New"/>
                          <a:cs typeface="Courier New"/>
                          <a:sym typeface="Courier New"/>
                        </a:rPr>
                        <a:t>...</a:t>
                      </a: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dirty="0">
                          <a:latin typeface="Courier New"/>
                          <a:ea typeface="Courier New"/>
                          <a:cs typeface="Courier New"/>
                          <a:sym typeface="Courier New"/>
                        </a:rPr>
                        <a:t>...</a:t>
                      </a: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3032639525"/>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0</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F4CCCD"/>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D9EAD4"/>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D9EAD4"/>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D9EAD4"/>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D9EAD4"/>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u="none" strike="noStrike" cap="none" dirty="0">
                          <a:latin typeface="Courier New"/>
                          <a:ea typeface="Courier New"/>
                          <a:cs typeface="Courier New"/>
                          <a:sym typeface="Courier New"/>
                        </a:rPr>
                        <a:t>1</a:t>
                      </a:r>
                      <a:endParaRPr sz="1100" b="1"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2857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D9EAD4"/>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x+1</a:t>
                      </a:r>
                      <a:endParaRPr sz="1100" u="none" strike="noStrike" cap="none" dirty="0">
                        <a:latin typeface="Courier New"/>
                        <a:ea typeface="Courier New"/>
                        <a:cs typeface="Courier New"/>
                        <a:sym typeface="Courier New"/>
                      </a:endParaRPr>
                    </a:p>
                  </a:txBody>
                  <a:tcPr marL="66750" marR="66750" marT="66750" marB="66750">
                    <a:lnL w="2857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2788011315"/>
                  </a:ext>
                </a:extLst>
              </a:tr>
              <a:tr h="272000">
                <a:tc gridSpan="6">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u="none" strike="noStrike" cap="none" dirty="0">
                          <a:latin typeface="Courier New"/>
                          <a:ea typeface="Courier New"/>
                          <a:cs typeface="Courier New"/>
                          <a:sym typeface="Courier New"/>
                        </a:rPr>
                        <a:t>...</a:t>
                      </a:r>
                    </a:p>
                  </a:txBody>
                  <a:tcPr marL="66750" marR="66750" marT="66750" marB="66750">
                    <a:lnL w="9525" cap="flat" cmpd="sng">
                      <a:solidFill>
                        <a:schemeClr val="dk1"/>
                      </a:solidFill>
                      <a:prstDash val="solid"/>
                      <a:round/>
                      <a:headEnd type="none" w="sm" len="sm"/>
                      <a:tailEnd type="none" w="sm" len="sm"/>
                    </a:lnL>
                    <a:lnR w="2857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2857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dirty="0">
                          <a:latin typeface="Courier New"/>
                          <a:ea typeface="Courier New"/>
                          <a:cs typeface="Courier New"/>
                          <a:sym typeface="Courier New"/>
                        </a:rPr>
                        <a:t>...</a:t>
                      </a:r>
                    </a:p>
                  </a:txBody>
                  <a:tcPr marL="66750" marR="66750" marT="66750" marB="66750">
                    <a:lnL w="2857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extLst>
                  <a:ext uri="{0D108BD9-81ED-4DB2-BD59-A6C34878D82A}">
                    <a16:rowId xmlns:a16="http://schemas.microsoft.com/office/drawing/2014/main" val="3967175064"/>
                  </a:ext>
                </a:extLst>
              </a:tr>
            </a:tbl>
          </a:graphicData>
        </a:graphic>
      </p:graphicFrame>
      <p:sp>
        <p:nvSpPr>
          <p:cNvPr id="3" name="Google Shape;357;p12">
            <a:extLst>
              <a:ext uri="{FF2B5EF4-FFF2-40B4-BE49-F238E27FC236}">
                <a16:creationId xmlns:a16="http://schemas.microsoft.com/office/drawing/2014/main" id="{5BB73EBD-0D79-E4D8-A288-5DD959BD861E}"/>
              </a:ext>
            </a:extLst>
          </p:cNvPr>
          <p:cNvSpPr txBox="1"/>
          <p:nvPr/>
        </p:nvSpPr>
        <p:spPr>
          <a:xfrm>
            <a:off x="5383350" y="3599349"/>
            <a:ext cx="6302100" cy="3294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300" b="0" i="0" u="none" strike="noStrike" cap="none" dirty="0">
                <a:solidFill>
                  <a:srgbClr val="000000"/>
                </a:solidFill>
                <a:latin typeface="Courier New"/>
                <a:ea typeface="Courier New"/>
                <a:cs typeface="Courier New"/>
                <a:sym typeface="Courier New"/>
              </a:rPr>
              <a:t>IN</a:t>
            </a: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300" b="0" i="0" u="none" strike="noStrike" cap="none" dirty="0">
                <a:solidFill>
                  <a:srgbClr val="000000"/>
                </a:solidFill>
                <a:latin typeface="Courier New"/>
                <a:ea typeface="Courier New"/>
                <a:cs typeface="Courier New"/>
                <a:sym typeface="Courier New"/>
              </a:rPr>
              <a:t>  x[16], y[16], // 16-bit inputs</a:t>
            </a: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300" b="0" i="0" u="none" strike="noStrike" cap="none" dirty="0">
                <a:solidFill>
                  <a:srgbClr val="000000"/>
                </a:solidFill>
                <a:latin typeface="Courier New"/>
                <a:ea typeface="Courier New"/>
                <a:cs typeface="Courier New"/>
                <a:sym typeface="Courier New"/>
              </a:rPr>
              <a:t>  </a:t>
            </a:r>
            <a:r>
              <a:rPr lang="en-US" sz="1300" b="0" i="0" u="none" strike="noStrike" cap="none" dirty="0" err="1">
                <a:solidFill>
                  <a:srgbClr val="000000"/>
                </a:solidFill>
                <a:latin typeface="Courier New"/>
                <a:ea typeface="Courier New"/>
                <a:cs typeface="Courier New"/>
                <a:sym typeface="Courier New"/>
              </a:rPr>
              <a:t>zx</a:t>
            </a:r>
            <a:r>
              <a:rPr lang="en-US" sz="1300" b="0" i="0" u="none" strike="noStrike" cap="none" dirty="0">
                <a:solidFill>
                  <a:srgbClr val="000000"/>
                </a:solidFill>
                <a:latin typeface="Courier New"/>
                <a:ea typeface="Courier New"/>
                <a:cs typeface="Courier New"/>
                <a:sym typeface="Courier New"/>
              </a:rPr>
              <a:t>, // zero the x input?</a:t>
            </a: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300" b="0" i="0" u="none" strike="noStrike" cap="none" dirty="0">
                <a:solidFill>
                  <a:srgbClr val="000000"/>
                </a:solidFill>
                <a:latin typeface="Courier New"/>
                <a:ea typeface="Courier New"/>
                <a:cs typeface="Courier New"/>
                <a:sym typeface="Courier New"/>
              </a:rPr>
              <a:t>  </a:t>
            </a:r>
            <a:r>
              <a:rPr lang="en-US" sz="1300" b="0" i="0" u="none" strike="noStrike" cap="none" dirty="0" err="1">
                <a:solidFill>
                  <a:srgbClr val="000000"/>
                </a:solidFill>
                <a:latin typeface="Courier New"/>
                <a:ea typeface="Courier New"/>
                <a:cs typeface="Courier New"/>
                <a:sym typeface="Courier New"/>
              </a:rPr>
              <a:t>nx</a:t>
            </a:r>
            <a:r>
              <a:rPr lang="en-US" sz="1300" b="0" i="0" u="none" strike="noStrike" cap="none" dirty="0">
                <a:solidFill>
                  <a:srgbClr val="000000"/>
                </a:solidFill>
                <a:latin typeface="Courier New"/>
                <a:ea typeface="Courier New"/>
                <a:cs typeface="Courier New"/>
                <a:sym typeface="Courier New"/>
              </a:rPr>
              <a:t>, // negate the x input?</a:t>
            </a: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300" b="0" i="0" u="none" strike="noStrike" cap="none" dirty="0">
                <a:solidFill>
                  <a:srgbClr val="000000"/>
                </a:solidFill>
                <a:latin typeface="Courier New"/>
                <a:ea typeface="Courier New"/>
                <a:cs typeface="Courier New"/>
                <a:sym typeface="Courier New"/>
              </a:rPr>
              <a:t>  </a:t>
            </a:r>
            <a:r>
              <a:rPr lang="en-US" sz="1300" b="0" i="0" u="none" strike="noStrike" cap="none" dirty="0" err="1">
                <a:solidFill>
                  <a:srgbClr val="000000"/>
                </a:solidFill>
                <a:latin typeface="Courier New"/>
                <a:ea typeface="Courier New"/>
                <a:cs typeface="Courier New"/>
                <a:sym typeface="Courier New"/>
              </a:rPr>
              <a:t>zy</a:t>
            </a:r>
            <a:r>
              <a:rPr lang="en-US" sz="1300" b="0" i="0" u="none" strike="noStrike" cap="none" dirty="0">
                <a:solidFill>
                  <a:srgbClr val="000000"/>
                </a:solidFill>
                <a:latin typeface="Courier New"/>
                <a:ea typeface="Courier New"/>
                <a:cs typeface="Courier New"/>
                <a:sym typeface="Courier New"/>
              </a:rPr>
              <a:t>, // zero the y input?</a:t>
            </a: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300" b="0" i="0" u="none" strike="noStrike" cap="none" dirty="0">
                <a:solidFill>
                  <a:srgbClr val="000000"/>
                </a:solidFill>
                <a:latin typeface="Courier New"/>
                <a:ea typeface="Courier New"/>
                <a:cs typeface="Courier New"/>
                <a:sym typeface="Courier New"/>
              </a:rPr>
              <a:t>  </a:t>
            </a:r>
            <a:r>
              <a:rPr lang="en-US" sz="1300" b="0" i="0" u="none" strike="noStrike" cap="none" dirty="0" err="1">
                <a:solidFill>
                  <a:srgbClr val="000000"/>
                </a:solidFill>
                <a:latin typeface="Courier New"/>
                <a:ea typeface="Courier New"/>
                <a:cs typeface="Courier New"/>
                <a:sym typeface="Courier New"/>
              </a:rPr>
              <a:t>ny</a:t>
            </a:r>
            <a:r>
              <a:rPr lang="en-US" sz="1300" b="0" i="0" u="none" strike="noStrike" cap="none" dirty="0">
                <a:solidFill>
                  <a:srgbClr val="000000"/>
                </a:solidFill>
                <a:latin typeface="Courier New"/>
                <a:ea typeface="Courier New"/>
                <a:cs typeface="Courier New"/>
                <a:sym typeface="Courier New"/>
              </a:rPr>
              <a:t>, // negate the y input?</a:t>
            </a: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300" b="0" i="0" u="none" strike="noStrike" cap="none" dirty="0">
                <a:solidFill>
                  <a:srgbClr val="000000"/>
                </a:solidFill>
                <a:latin typeface="Courier New"/>
                <a:ea typeface="Courier New"/>
                <a:cs typeface="Courier New"/>
                <a:sym typeface="Courier New"/>
              </a:rPr>
              <a:t>  f,  // compute out = x + y</a:t>
            </a: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300" b="0" i="0" u="none" strike="noStrike" cap="none" dirty="0">
                <a:solidFill>
                  <a:srgbClr val="000000"/>
                </a:solidFill>
                <a:latin typeface="Courier New"/>
                <a:ea typeface="Courier New"/>
                <a:cs typeface="Courier New"/>
                <a:sym typeface="Courier New"/>
              </a:rPr>
              <a:t>         if 1 or x &amp; y (if 0)</a:t>
            </a: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300" b="0" i="0" u="none" strike="noStrike" cap="none" dirty="0">
                <a:solidFill>
                  <a:srgbClr val="000000"/>
                </a:solidFill>
                <a:latin typeface="Courier New"/>
                <a:ea typeface="Courier New"/>
                <a:cs typeface="Courier New"/>
                <a:sym typeface="Courier New"/>
              </a:rPr>
              <a:t>  no; // negate the out output?</a:t>
            </a: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300" b="0"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200"/>
              <a:buFont typeface="Arial"/>
              <a:buNone/>
            </a:pPr>
            <a:r>
              <a:rPr lang="en-US" sz="1300" b="0" i="0" u="none" strike="noStrike" cap="none" dirty="0">
                <a:solidFill>
                  <a:srgbClr val="000000"/>
                </a:solidFill>
                <a:latin typeface="Courier New"/>
                <a:ea typeface="Courier New"/>
                <a:cs typeface="Courier New"/>
                <a:sym typeface="Courier New"/>
              </a:rPr>
              <a:t>OUT</a:t>
            </a: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300" b="0" i="0" u="none" strike="noStrike" cap="none" dirty="0">
                <a:solidFill>
                  <a:srgbClr val="000000"/>
                </a:solidFill>
                <a:latin typeface="Courier New"/>
                <a:ea typeface="Courier New"/>
                <a:cs typeface="Courier New"/>
                <a:sym typeface="Courier New"/>
              </a:rPr>
              <a:t>  out[16], // 16-bit output</a:t>
            </a: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300" b="0" i="0" u="none" strike="noStrike" cap="none" dirty="0">
                <a:solidFill>
                  <a:srgbClr val="000000"/>
                </a:solidFill>
                <a:latin typeface="Courier New"/>
                <a:ea typeface="Courier New"/>
                <a:cs typeface="Courier New"/>
                <a:sym typeface="Courier New"/>
              </a:rPr>
              <a:t>  </a:t>
            </a:r>
            <a:r>
              <a:rPr lang="en-US" sz="1300" b="0" i="0" u="none" strike="noStrike" cap="none" dirty="0" err="1">
                <a:solidFill>
                  <a:srgbClr val="000000"/>
                </a:solidFill>
                <a:latin typeface="Courier New"/>
                <a:ea typeface="Courier New"/>
                <a:cs typeface="Courier New"/>
                <a:sym typeface="Courier New"/>
              </a:rPr>
              <a:t>zr</a:t>
            </a:r>
            <a:r>
              <a:rPr lang="en-US" sz="1300" b="0" i="0" u="none" strike="noStrike" cap="none" dirty="0">
                <a:solidFill>
                  <a:srgbClr val="000000"/>
                </a:solidFill>
                <a:latin typeface="Courier New"/>
                <a:ea typeface="Courier New"/>
                <a:cs typeface="Courier New"/>
                <a:sym typeface="Courier New"/>
              </a:rPr>
              <a:t>, // 1 if (out == 0),</a:t>
            </a: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300" b="0" i="0" u="none" strike="noStrike" cap="none" dirty="0">
                <a:solidFill>
                  <a:srgbClr val="000000"/>
                </a:solidFill>
                <a:latin typeface="Courier New"/>
                <a:ea typeface="Courier New"/>
                <a:cs typeface="Courier New"/>
                <a:sym typeface="Courier New"/>
              </a:rPr>
              <a:t>         0 otherwise</a:t>
            </a: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300" b="0" i="0" u="none" strike="noStrike" cap="none" dirty="0">
                <a:solidFill>
                  <a:srgbClr val="000000"/>
                </a:solidFill>
                <a:latin typeface="Courier New"/>
                <a:ea typeface="Courier New"/>
                <a:cs typeface="Courier New"/>
                <a:sym typeface="Courier New"/>
              </a:rPr>
              <a:t>  ng; // 1 if (out &lt; 0),</a:t>
            </a: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300" b="0" i="0" u="none" strike="noStrike" cap="none" dirty="0">
                <a:solidFill>
                  <a:srgbClr val="000000"/>
                </a:solidFill>
                <a:latin typeface="Courier New"/>
                <a:ea typeface="Courier New"/>
                <a:cs typeface="Courier New"/>
                <a:sym typeface="Courier New"/>
              </a:rPr>
              <a:t>         0 otherwise</a:t>
            </a:r>
            <a:endParaRPr sz="1500" b="0" i="0" u="none" strike="noStrike" cap="none" dirty="0">
              <a:solidFill>
                <a:srgbClr val="000000"/>
              </a:solidFill>
              <a:latin typeface="Arial"/>
              <a:ea typeface="Arial"/>
              <a:cs typeface="Arial"/>
              <a:sym typeface="Arial"/>
            </a:endParaRPr>
          </a:p>
        </p:txBody>
      </p:sp>
      <p:graphicFrame>
        <p:nvGraphicFramePr>
          <p:cNvPr id="4" name="Table 3">
            <a:extLst>
              <a:ext uri="{FF2B5EF4-FFF2-40B4-BE49-F238E27FC236}">
                <a16:creationId xmlns:a16="http://schemas.microsoft.com/office/drawing/2014/main" id="{C11FF93B-B98D-E833-FED0-8AED5BFCF7AE}"/>
              </a:ext>
            </a:extLst>
          </p:cNvPr>
          <p:cNvGraphicFramePr>
            <a:graphicFrameLocks noGrp="1"/>
          </p:cNvGraphicFramePr>
          <p:nvPr>
            <p:extLst>
              <p:ext uri="{D42A27DB-BD31-4B8C-83A1-F6EECF244321}">
                <p14:modId xmlns:p14="http://schemas.microsoft.com/office/powerpoint/2010/main" val="2435484965"/>
              </p:ext>
            </p:extLst>
          </p:nvPr>
        </p:nvGraphicFramePr>
        <p:xfrm>
          <a:off x="5919151" y="2495884"/>
          <a:ext cx="2420125" cy="1204560"/>
        </p:xfrm>
        <a:graphic>
          <a:graphicData uri="http://schemas.openxmlformats.org/drawingml/2006/table">
            <a:tbl>
              <a:tblPr>
                <a:noFill/>
              </a:tblPr>
              <a:tblGrid>
                <a:gridCol w="331525">
                  <a:extLst>
                    <a:ext uri="{9D8B030D-6E8A-4147-A177-3AD203B41FA5}">
                      <a16:colId xmlns:a16="http://schemas.microsoft.com/office/drawing/2014/main" val="3670904265"/>
                    </a:ext>
                  </a:extLst>
                </a:gridCol>
                <a:gridCol w="331525">
                  <a:extLst>
                    <a:ext uri="{9D8B030D-6E8A-4147-A177-3AD203B41FA5}">
                      <a16:colId xmlns:a16="http://schemas.microsoft.com/office/drawing/2014/main" val="3592736015"/>
                    </a:ext>
                  </a:extLst>
                </a:gridCol>
                <a:gridCol w="331525">
                  <a:extLst>
                    <a:ext uri="{9D8B030D-6E8A-4147-A177-3AD203B41FA5}">
                      <a16:colId xmlns:a16="http://schemas.microsoft.com/office/drawing/2014/main" val="1929258184"/>
                    </a:ext>
                  </a:extLst>
                </a:gridCol>
                <a:gridCol w="331525">
                  <a:extLst>
                    <a:ext uri="{9D8B030D-6E8A-4147-A177-3AD203B41FA5}">
                      <a16:colId xmlns:a16="http://schemas.microsoft.com/office/drawing/2014/main" val="4139506921"/>
                    </a:ext>
                  </a:extLst>
                </a:gridCol>
                <a:gridCol w="331525">
                  <a:extLst>
                    <a:ext uri="{9D8B030D-6E8A-4147-A177-3AD203B41FA5}">
                      <a16:colId xmlns:a16="http://schemas.microsoft.com/office/drawing/2014/main" val="2148355316"/>
                    </a:ext>
                  </a:extLst>
                </a:gridCol>
                <a:gridCol w="331525">
                  <a:extLst>
                    <a:ext uri="{9D8B030D-6E8A-4147-A177-3AD203B41FA5}">
                      <a16:colId xmlns:a16="http://schemas.microsoft.com/office/drawing/2014/main" val="934637803"/>
                    </a:ext>
                  </a:extLst>
                </a:gridCol>
                <a:gridCol w="430975">
                  <a:extLst>
                    <a:ext uri="{9D8B030D-6E8A-4147-A177-3AD203B41FA5}">
                      <a16:colId xmlns:a16="http://schemas.microsoft.com/office/drawing/2014/main" val="4117177762"/>
                    </a:ext>
                  </a:extLst>
                </a:gridCol>
              </a:tblGrid>
              <a:tr h="173648">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err="1">
                          <a:solidFill>
                            <a:srgbClr val="000000"/>
                          </a:solidFill>
                          <a:latin typeface="Courier New"/>
                          <a:ea typeface="Courier New"/>
                          <a:cs typeface="Courier New"/>
                          <a:sym typeface="Courier New"/>
                        </a:rPr>
                        <a:t>zx</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err="1">
                          <a:solidFill>
                            <a:srgbClr val="000000"/>
                          </a:solidFill>
                          <a:latin typeface="Courier New"/>
                          <a:ea typeface="Courier New"/>
                          <a:cs typeface="Courier New"/>
                          <a:sym typeface="Courier New"/>
                        </a:rPr>
                        <a:t>nx</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err="1">
                          <a:solidFill>
                            <a:srgbClr val="000000"/>
                          </a:solidFill>
                          <a:latin typeface="Courier New"/>
                          <a:ea typeface="Courier New"/>
                          <a:cs typeface="Courier New"/>
                          <a:sym typeface="Courier New"/>
                        </a:rPr>
                        <a:t>zy</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ny</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f</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no</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out</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extLst>
                  <a:ext uri="{0D108BD9-81ED-4DB2-BD59-A6C34878D82A}">
                    <a16:rowId xmlns:a16="http://schemas.microsoft.com/office/drawing/2014/main" val="3045572240"/>
                  </a:ext>
                </a:extLst>
              </a:tr>
              <a:tr h="272000">
                <a:tc gridSpan="6">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u="none" strike="noStrike" cap="none" dirty="0">
                          <a:latin typeface="Courier New"/>
                          <a:ea typeface="Courier New"/>
                          <a:cs typeface="Courier New"/>
                          <a:sym typeface="Courier New"/>
                        </a:rPr>
                        <a:t>...</a:t>
                      </a: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dirty="0">
                          <a:latin typeface="Courier New"/>
                          <a:ea typeface="Courier New"/>
                          <a:cs typeface="Courier New"/>
                          <a:sym typeface="Courier New"/>
                        </a:rPr>
                        <a:t>...</a:t>
                      </a: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3032639525"/>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0</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F4CCCD"/>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D9EAD4"/>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D9EAD4"/>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D9EAD4"/>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D9EAD4"/>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u="none" strike="noStrike" cap="none" dirty="0">
                          <a:latin typeface="Courier New"/>
                          <a:ea typeface="Courier New"/>
                          <a:cs typeface="Courier New"/>
                          <a:sym typeface="Courier New"/>
                        </a:rPr>
                        <a:t>1</a:t>
                      </a:r>
                      <a:endParaRPr sz="1100" b="1"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2857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D9EAD4"/>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x+1</a:t>
                      </a:r>
                      <a:endParaRPr sz="1100" u="none" strike="noStrike" cap="none" dirty="0">
                        <a:latin typeface="Courier New"/>
                        <a:ea typeface="Courier New"/>
                        <a:cs typeface="Courier New"/>
                        <a:sym typeface="Courier New"/>
                      </a:endParaRPr>
                    </a:p>
                  </a:txBody>
                  <a:tcPr marL="66750" marR="66750" marT="66750" marB="66750">
                    <a:lnL w="2857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2788011315"/>
                  </a:ext>
                </a:extLst>
              </a:tr>
              <a:tr h="272000">
                <a:tc gridSpan="6">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u="none" strike="noStrike" cap="none" dirty="0">
                          <a:latin typeface="Courier New"/>
                          <a:ea typeface="Courier New"/>
                          <a:cs typeface="Courier New"/>
                          <a:sym typeface="Courier New"/>
                        </a:rPr>
                        <a:t>...</a:t>
                      </a:r>
                    </a:p>
                  </a:txBody>
                  <a:tcPr marL="66750" marR="66750" marT="66750" marB="66750">
                    <a:lnL w="9525" cap="flat" cmpd="sng">
                      <a:solidFill>
                        <a:schemeClr val="dk1"/>
                      </a:solidFill>
                      <a:prstDash val="solid"/>
                      <a:round/>
                      <a:headEnd type="none" w="sm" len="sm"/>
                      <a:tailEnd type="none" w="sm" len="sm"/>
                    </a:lnL>
                    <a:lnR w="2857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2857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dirty="0">
                          <a:latin typeface="Courier New"/>
                          <a:ea typeface="Courier New"/>
                          <a:cs typeface="Courier New"/>
                          <a:sym typeface="Courier New"/>
                        </a:rPr>
                        <a:t>...</a:t>
                      </a:r>
                    </a:p>
                  </a:txBody>
                  <a:tcPr marL="66750" marR="66750" marT="66750" marB="66750">
                    <a:lnL w="2857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extLst>
                  <a:ext uri="{0D108BD9-81ED-4DB2-BD59-A6C34878D82A}">
                    <a16:rowId xmlns:a16="http://schemas.microsoft.com/office/drawing/2014/main" val="3967175064"/>
                  </a:ext>
                </a:extLst>
              </a:tr>
            </a:tbl>
          </a:graphicData>
        </a:graphic>
      </p:graphicFrame>
      <mc:AlternateContent xmlns:mc="http://schemas.openxmlformats.org/markup-compatibility/2006">
        <mc:Choice xmlns:we="http://schemas.microsoft.com/office/webextensions/webextension/2010/11" xmlns:pca="http://schemas.microsoft.com/office/powerpoint/2013/contentapp" Requires="we pca">
          <p:graphicFrame>
            <p:nvGraphicFramePr>
              <p:cNvPr id="2" name="Add-in" descr="Add-in content for Poll Everywhere.">
                <a:extLst>
                  <a:ext uri="{FF2B5EF4-FFF2-40B4-BE49-F238E27FC236}">
                    <a16:creationId xmlns:a16="http://schemas.microsoft.com/office/drawing/2014/main" id="{E8C3C365-A70D-4C13-B893-A1DB26910CE5}"/>
                  </a:ext>
                </a:extLst>
              </p:cNvPr>
              <p:cNvGraphicFramePr>
                <a:graphicFrameLocks noGrp="1"/>
              </p:cNvGraphicFramePr>
              <p:nvPr>
                <p:extLst>
                  <p:ext uri="{D42A27DB-BD31-4B8C-83A1-F6EECF244321}">
                    <p14:modId xmlns:p14="http://schemas.microsoft.com/office/powerpoint/2010/main" val="619941702"/>
                  </p:ext>
                </p:extLst>
              </p:nvPr>
            </p:nvGraphicFramePr>
            <p:xfrm>
              <a:off x="-1" y="250660"/>
              <a:ext cx="9144001" cy="6631757"/>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p:pic>
            <p:nvPicPr>
              <p:cNvPr id="2" name="Add-in" descr="Add-in content for Poll Everywhere.">
                <a:extLst>
                  <a:ext uri="{FF2B5EF4-FFF2-40B4-BE49-F238E27FC236}">
                    <a16:creationId xmlns:a16="http://schemas.microsoft.com/office/drawing/2014/main" id="{E8C3C365-A70D-4C13-B893-A1DB26910CE5}"/>
                  </a:ext>
                </a:extLst>
              </p:cNvPr>
              <p:cNvPicPr>
                <a:picLocks noGrp="1" noRot="1" noChangeAspect="1" noMove="1" noResize="1" noEditPoints="1" noAdjustHandles="1" noChangeArrowheads="1" noChangeShapeType="1"/>
              </p:cNvPicPr>
              <p:nvPr/>
            </p:nvPicPr>
            <p:blipFill>
              <a:blip r:embed="rId4"/>
              <a:stretch>
                <a:fillRect/>
              </a:stretch>
            </p:blipFill>
            <p:spPr>
              <a:xfrm>
                <a:off x="-1" y="250660"/>
                <a:ext cx="9144001" cy="6631757"/>
              </a:xfrm>
              <a:prstGeom prst="rect">
                <a:avLst/>
              </a:prstGeom>
            </p:spPr>
          </p:pic>
        </mc:Fallback>
      </mc:AlternateContent>
    </p:spTree>
    <p:extLst>
      <p:ext uri="{BB962C8B-B14F-4D97-AF65-F5344CB8AC3E}">
        <p14:creationId xmlns:p14="http://schemas.microsoft.com/office/powerpoint/2010/main" val="23175623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4"/>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r>
              <a:rPr lang="en-US" dirty="0">
                <a:solidFill>
                  <a:schemeClr val="tx1"/>
                </a:solidFill>
              </a:rPr>
              <a:t>Combating Procrastination</a:t>
            </a:r>
          </a:p>
          <a:p>
            <a:pPr marL="640080" lvl="1" indent="-283464"/>
            <a:r>
              <a:rPr lang="en-US" dirty="0">
                <a:solidFill>
                  <a:schemeClr val="tx1"/>
                </a:solidFill>
              </a:rPr>
              <a:t>Procrastination Reflection and Avoidance Tips</a:t>
            </a:r>
          </a:p>
          <a:p>
            <a:pPr marL="356616" lvl="1" indent="0" algn="l" rtl="0">
              <a:lnSpc>
                <a:spcPct val="110000"/>
              </a:lnSpc>
              <a:spcBef>
                <a:spcPts val="24"/>
              </a:spcBef>
              <a:spcAft>
                <a:spcPts val="0"/>
              </a:spcAft>
              <a:buSzPts val="2420"/>
              <a:buNone/>
            </a:pPr>
            <a:endParaRPr dirty="0">
              <a:solidFill>
                <a:schemeClr val="tx1"/>
              </a:solidFill>
            </a:endParaRPr>
          </a:p>
          <a:p>
            <a:pPr marL="347472" lvl="0" indent="-347472" algn="l" rtl="0">
              <a:lnSpc>
                <a:spcPct val="110000"/>
              </a:lnSpc>
              <a:spcBef>
                <a:spcPts val="440"/>
              </a:spcBef>
              <a:spcAft>
                <a:spcPts val="0"/>
              </a:spcAft>
              <a:buSzPts val="2080"/>
              <a:buFont typeface="Noto Sans Symbols"/>
              <a:buChar char="❖"/>
            </a:pPr>
            <a:r>
              <a:rPr lang="en-US" dirty="0">
                <a:solidFill>
                  <a:schemeClr val="tx1"/>
                </a:solidFill>
              </a:rPr>
              <a:t>Binary Number Representations</a:t>
            </a:r>
          </a:p>
          <a:p>
            <a:pPr marL="640080" lvl="1" indent="-283464" algn="l" rtl="0">
              <a:lnSpc>
                <a:spcPct val="110000"/>
              </a:lnSpc>
              <a:spcBef>
                <a:spcPts val="24"/>
              </a:spcBef>
              <a:spcAft>
                <a:spcPts val="0"/>
              </a:spcAft>
              <a:buSzPts val="2420"/>
              <a:buChar char="▪"/>
            </a:pPr>
            <a:r>
              <a:rPr lang="en-US" dirty="0">
                <a:solidFill>
                  <a:schemeClr val="tx1"/>
                </a:solidFill>
              </a:rPr>
              <a:t>Unsigned, Signed, and Two’s Complement</a:t>
            </a:r>
          </a:p>
          <a:p>
            <a:pPr marL="640080" lvl="1" indent="-283464" algn="l" rtl="0">
              <a:lnSpc>
                <a:spcPct val="110000"/>
              </a:lnSpc>
              <a:spcBef>
                <a:spcPts val="24"/>
              </a:spcBef>
              <a:spcAft>
                <a:spcPts val="0"/>
              </a:spcAft>
              <a:buSzPts val="2420"/>
              <a:buChar char="▪"/>
            </a:pPr>
            <a:endParaRPr lang="en-US" dirty="0">
              <a:solidFill>
                <a:schemeClr val="tx1"/>
              </a:solidFill>
            </a:endParaRPr>
          </a:p>
          <a:p>
            <a:pPr marL="347472" lvl="0" indent="-347472" algn="l" rtl="0">
              <a:lnSpc>
                <a:spcPct val="110000"/>
              </a:lnSpc>
              <a:spcBef>
                <a:spcPts val="440"/>
              </a:spcBef>
              <a:spcAft>
                <a:spcPts val="0"/>
              </a:spcAft>
              <a:buSzPts val="2080"/>
              <a:buFont typeface="Noto Sans Symbols"/>
              <a:buChar char="❖"/>
            </a:pPr>
            <a:r>
              <a:rPr lang="en-US" dirty="0">
                <a:solidFill>
                  <a:schemeClr val="tx1"/>
                </a:solidFill>
              </a:rPr>
              <a:t>The Arithmetic Logic Unit (ALU)</a:t>
            </a:r>
          </a:p>
          <a:p>
            <a:pPr marL="640080" lvl="1" indent="-283464" algn="l" rtl="0">
              <a:lnSpc>
                <a:spcPct val="110000"/>
              </a:lnSpc>
              <a:spcBef>
                <a:spcPts val="24"/>
              </a:spcBef>
              <a:spcAft>
                <a:spcPts val="0"/>
              </a:spcAft>
              <a:buSzPts val="2420"/>
              <a:buChar char="▪"/>
            </a:pPr>
            <a:r>
              <a:rPr lang="en-US" dirty="0">
                <a:solidFill>
                  <a:schemeClr val="tx1"/>
                </a:solidFill>
              </a:rPr>
              <a:t>Specification and ALU Function Examples</a:t>
            </a:r>
          </a:p>
          <a:p>
            <a:pPr marL="640080" lvl="1" indent="-129794" algn="l" rtl="0">
              <a:lnSpc>
                <a:spcPct val="110000"/>
              </a:lnSpc>
              <a:spcBef>
                <a:spcPts val="24"/>
              </a:spcBef>
              <a:spcAft>
                <a:spcPts val="0"/>
              </a:spcAft>
              <a:buSzPts val="2420"/>
              <a:buNone/>
            </a:pPr>
            <a:endParaRPr lang="en-US" dirty="0">
              <a:solidFill>
                <a:schemeClr val="tx1"/>
              </a:solidFill>
            </a:endParaRPr>
          </a:p>
          <a:p>
            <a:pPr marL="347472" lvl="0" indent="-347472" algn="l" rtl="0">
              <a:lnSpc>
                <a:spcPct val="110000"/>
              </a:lnSpc>
              <a:spcBef>
                <a:spcPts val="440"/>
              </a:spcBef>
              <a:spcAft>
                <a:spcPts val="0"/>
              </a:spcAft>
              <a:buSzPts val="2080"/>
              <a:buFont typeface="Noto Sans Symbols"/>
              <a:buChar char="❖"/>
            </a:pPr>
            <a:r>
              <a:rPr lang="en-US" b="1" dirty="0">
                <a:solidFill>
                  <a:srgbClr val="4A2A84"/>
                </a:solidFill>
              </a:rPr>
              <a:t>Project 3 Overview</a:t>
            </a:r>
          </a:p>
          <a:p>
            <a:pPr marL="640080" lvl="1" indent="-283464" algn="l" rtl="0">
              <a:lnSpc>
                <a:spcPct val="110000"/>
              </a:lnSpc>
              <a:spcBef>
                <a:spcPts val="24"/>
              </a:spcBef>
              <a:spcAft>
                <a:spcPts val="0"/>
              </a:spcAft>
              <a:buSzPts val="2420"/>
              <a:buChar char="▪"/>
            </a:pPr>
            <a:r>
              <a:rPr lang="en-US" b="1" dirty="0">
                <a:solidFill>
                  <a:srgbClr val="4A2A84"/>
                </a:solidFill>
              </a:rPr>
              <a:t>ALU Implementation Strategy</a:t>
            </a:r>
          </a:p>
          <a:p>
            <a:pPr marL="640080" lvl="1" indent="-283464" algn="l" rtl="0">
              <a:lnSpc>
                <a:spcPct val="110000"/>
              </a:lnSpc>
              <a:spcBef>
                <a:spcPts val="24"/>
              </a:spcBef>
              <a:spcAft>
                <a:spcPts val="0"/>
              </a:spcAft>
              <a:buSzPts val="2420"/>
              <a:buChar char="▪"/>
            </a:pPr>
            <a:r>
              <a:rPr lang="en-US" b="1" dirty="0">
                <a:solidFill>
                  <a:srgbClr val="4A2A84"/>
                </a:solidFill>
              </a:rPr>
              <a:t>HDL Tips and Tricks</a:t>
            </a:r>
          </a:p>
        </p:txBody>
      </p:sp>
      <p:sp>
        <p:nvSpPr>
          <p:cNvPr id="48" name="Google Shape;48;p4"/>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Lecture Outline</a:t>
            </a:r>
            <a:endParaRPr/>
          </a:p>
        </p:txBody>
      </p:sp>
      <p:sp>
        <p:nvSpPr>
          <p:cNvPr id="49" name="Google Shape;49;p4"/>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34</a:t>
            </a:fld>
            <a:endParaRPr/>
          </a:p>
        </p:txBody>
      </p:sp>
    </p:spTree>
    <p:extLst>
      <p:ext uri="{BB962C8B-B14F-4D97-AF65-F5344CB8AC3E}">
        <p14:creationId xmlns:p14="http://schemas.microsoft.com/office/powerpoint/2010/main" val="13555885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65"/>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Project 3 Overview</a:t>
            </a:r>
            <a:endParaRPr dirty="0"/>
          </a:p>
        </p:txBody>
      </p:sp>
      <p:sp>
        <p:nvSpPr>
          <p:cNvPr id="415" name="Google Shape;415;p65"/>
          <p:cNvSpPr txBox="1">
            <a:spLocks noGrp="1"/>
          </p:cNvSpPr>
          <p:nvPr>
            <p:ph type="body" idx="1"/>
          </p:nvPr>
        </p:nvSpPr>
        <p:spPr>
          <a:xfrm>
            <a:off x="396875" y="1362074"/>
            <a:ext cx="8629138" cy="5353279"/>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Part I: 24-Hour Time Audit</a:t>
            </a:r>
            <a:endParaRPr dirty="0"/>
          </a:p>
          <a:p>
            <a:pPr marL="804672" lvl="1" indent="-215391"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Part II: Boolean Arithmetic</a:t>
            </a:r>
            <a:endParaRPr dirty="0"/>
          </a:p>
          <a:p>
            <a:pPr marL="640080" lvl="1" indent="-283464" algn="l" rtl="0">
              <a:lnSpc>
                <a:spcPct val="110000"/>
              </a:lnSpc>
              <a:spcBef>
                <a:spcPts val="24"/>
              </a:spcBef>
              <a:spcAft>
                <a:spcPts val="0"/>
              </a:spcAft>
              <a:buSzPts val="2420"/>
              <a:buChar char="▪"/>
            </a:pPr>
            <a:r>
              <a:rPr lang="en-US" dirty="0"/>
              <a:t>Goal: Implement the ALU, which performs the core computations we need (</a:t>
            </a:r>
            <a:r>
              <a:rPr lang="en-US" dirty="0">
                <a:latin typeface="Cambria Math"/>
                <a:ea typeface="Cambria Math"/>
                <a:cs typeface="Cambria Math"/>
                <a:sym typeface="Cambria Math"/>
              </a:rPr>
              <a:t>+</a:t>
            </a:r>
            <a:r>
              <a:rPr lang="en-US" dirty="0"/>
              <a:t> and </a:t>
            </a:r>
            <a:r>
              <a:rPr lang="en-US" dirty="0">
                <a:latin typeface="Cambria Math"/>
                <a:ea typeface="Cambria Math"/>
                <a:cs typeface="Cambria Math"/>
                <a:sym typeface="Cambria Math"/>
              </a:rPr>
              <a:t>&amp;</a:t>
            </a:r>
            <a:r>
              <a:rPr lang="en-US" dirty="0"/>
              <a:t>)</a:t>
            </a:r>
            <a:endParaRPr dirty="0"/>
          </a:p>
          <a:p>
            <a:pPr marL="640080" lvl="1" indent="-283464" algn="l" rtl="0">
              <a:lnSpc>
                <a:spcPct val="110000"/>
              </a:lnSpc>
              <a:spcBef>
                <a:spcPts val="24"/>
              </a:spcBef>
              <a:spcAft>
                <a:spcPts val="0"/>
              </a:spcAft>
              <a:buSzPts val="2420"/>
              <a:buChar char="▪"/>
            </a:pPr>
            <a:r>
              <a:rPr lang="en-US" dirty="0"/>
              <a:t>First, implement </a:t>
            </a:r>
            <a:r>
              <a:rPr lang="en-US" dirty="0" err="1">
                <a:latin typeface="Courier New"/>
                <a:ea typeface="Courier New"/>
                <a:cs typeface="Courier New"/>
                <a:sym typeface="Courier New"/>
              </a:rPr>
              <a:t>HalfAdder.hdl</a:t>
            </a:r>
            <a:r>
              <a:rPr lang="en-US" dirty="0"/>
              <a:t>, </a:t>
            </a:r>
            <a:r>
              <a:rPr lang="en-US" dirty="0" err="1">
                <a:latin typeface="Courier New"/>
                <a:ea typeface="Courier New"/>
                <a:cs typeface="Courier New"/>
                <a:sym typeface="Courier New"/>
              </a:rPr>
              <a:t>FullAdder.hdl</a:t>
            </a:r>
            <a:r>
              <a:rPr lang="en-US" dirty="0"/>
              <a:t>, and </a:t>
            </a:r>
            <a:r>
              <a:rPr lang="en-US" dirty="0">
                <a:latin typeface="Courier New"/>
                <a:ea typeface="Courier New"/>
                <a:cs typeface="Courier New"/>
                <a:sym typeface="Courier New"/>
              </a:rPr>
              <a:t>Add16.hdl</a:t>
            </a:r>
            <a:endParaRPr dirty="0"/>
          </a:p>
          <a:p>
            <a:pPr marL="640080" lvl="1" indent="-283464" algn="l" rtl="0">
              <a:lnSpc>
                <a:spcPct val="110000"/>
              </a:lnSpc>
              <a:spcBef>
                <a:spcPts val="24"/>
              </a:spcBef>
              <a:spcAft>
                <a:spcPts val="0"/>
              </a:spcAft>
              <a:buSzPts val="2420"/>
              <a:buChar char="▪"/>
            </a:pPr>
            <a:r>
              <a:rPr lang="en-US" dirty="0"/>
              <a:t>Then, implement the ALU in the order suggested by the specification</a:t>
            </a:r>
            <a:endParaRPr dirty="0"/>
          </a:p>
          <a:p>
            <a:pPr marL="640080" lvl="1" indent="-283464" algn="l" rtl="0">
              <a:lnSpc>
                <a:spcPct val="110000"/>
              </a:lnSpc>
              <a:spcBef>
                <a:spcPts val="24"/>
              </a:spcBef>
              <a:spcAft>
                <a:spcPts val="0"/>
              </a:spcAft>
              <a:buSzPts val="2420"/>
              <a:buChar char="▪"/>
            </a:pPr>
            <a:r>
              <a:rPr lang="en-US" dirty="0"/>
              <a:t>Chapter 2 of the textbook has more details on the adders and ALU</a:t>
            </a:r>
            <a:endParaRPr dirty="0"/>
          </a:p>
          <a:p>
            <a:pPr marL="356616" lvl="1" indent="0" algn="l" rtl="0">
              <a:lnSpc>
                <a:spcPct val="110000"/>
              </a:lnSpc>
              <a:spcBef>
                <a:spcPts val="24"/>
              </a:spcBef>
              <a:spcAft>
                <a:spcPts val="0"/>
              </a:spcAft>
              <a:buSzPts val="2420"/>
              <a:buNone/>
            </a:pPr>
            <a:endParaRPr dirty="0"/>
          </a:p>
          <a:p>
            <a:pPr marL="347472" lvl="0" indent="-347472"/>
            <a:r>
              <a:rPr lang="en-US" dirty="0"/>
              <a:t>Part III: Project 3 Reflection</a:t>
            </a: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416" name="Google Shape;416;p65"/>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35</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63"/>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ALU Implementation Strategy</a:t>
            </a:r>
            <a:endParaRPr/>
          </a:p>
        </p:txBody>
      </p:sp>
      <p:sp>
        <p:nvSpPr>
          <p:cNvPr id="401" name="Google Shape;401;p63"/>
          <p:cNvSpPr txBox="1">
            <a:spLocks noGrp="1"/>
          </p:cNvSpPr>
          <p:nvPr>
            <p:ph type="body" idx="1"/>
          </p:nvPr>
        </p:nvSpPr>
        <p:spPr>
          <a:xfrm>
            <a:off x="396875" y="1362075"/>
            <a:ext cx="8481654"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First, handle zeroing out and negating inputs </a:t>
            </a:r>
            <a:r>
              <a:rPr lang="en-US" b="1" dirty="0">
                <a:latin typeface="Courier New"/>
                <a:ea typeface="Courier New"/>
                <a:cs typeface="Courier New"/>
                <a:sym typeface="Courier New"/>
              </a:rPr>
              <a:t>x</a:t>
            </a:r>
            <a:r>
              <a:rPr lang="en-US" dirty="0"/>
              <a:t> and </a:t>
            </a:r>
            <a:r>
              <a:rPr lang="en-US" b="1" dirty="0">
                <a:latin typeface="Courier New"/>
                <a:ea typeface="Courier New"/>
                <a:cs typeface="Courier New"/>
                <a:sym typeface="Courier New"/>
              </a:rPr>
              <a:t>y</a:t>
            </a:r>
            <a:r>
              <a:rPr lang="en-US" dirty="0"/>
              <a:t> and negating the output</a:t>
            </a:r>
            <a:endParaRPr dirty="0"/>
          </a:p>
          <a:p>
            <a:pPr marL="640080" lvl="1" indent="-283464" algn="l" rtl="0">
              <a:lnSpc>
                <a:spcPct val="110000"/>
              </a:lnSpc>
              <a:spcBef>
                <a:spcPts val="24"/>
              </a:spcBef>
              <a:spcAft>
                <a:spcPts val="0"/>
              </a:spcAft>
              <a:buSzPts val="2420"/>
              <a:buChar char="▪"/>
            </a:pPr>
            <a:r>
              <a:rPr lang="en-US" dirty="0"/>
              <a:t>Ignore the </a:t>
            </a:r>
            <a:r>
              <a:rPr lang="en-US" b="1" dirty="0">
                <a:latin typeface="Courier New"/>
                <a:ea typeface="Courier New"/>
                <a:cs typeface="Courier New"/>
                <a:sym typeface="Courier New"/>
              </a:rPr>
              <a:t>f</a:t>
            </a:r>
            <a:r>
              <a:rPr lang="en-US" dirty="0"/>
              <a:t> bit (only compute </a:t>
            </a:r>
            <a:r>
              <a:rPr lang="en-US" b="1" dirty="0">
                <a:latin typeface="Courier New"/>
                <a:ea typeface="Courier New"/>
                <a:cs typeface="Courier New"/>
                <a:sym typeface="Courier New"/>
              </a:rPr>
              <a:t>And</a:t>
            </a:r>
            <a:r>
              <a:rPr lang="en-US" dirty="0"/>
              <a:t>) and ignore flag outputs</a:t>
            </a:r>
            <a:endParaRPr dirty="0"/>
          </a:p>
          <a:p>
            <a:pPr marL="640080" lvl="1" indent="-283464" algn="l" rtl="0">
              <a:lnSpc>
                <a:spcPct val="110000"/>
              </a:lnSpc>
              <a:spcBef>
                <a:spcPts val="24"/>
              </a:spcBef>
              <a:spcAft>
                <a:spcPts val="0"/>
              </a:spcAft>
              <a:buSzPts val="2420"/>
              <a:buChar char="▪"/>
            </a:pPr>
            <a:r>
              <a:rPr lang="en-US" dirty="0"/>
              <a:t>Test your implementation using </a:t>
            </a:r>
            <a:r>
              <a:rPr lang="en-US" dirty="0">
                <a:latin typeface="Courier New"/>
                <a:ea typeface="Courier New"/>
                <a:cs typeface="Courier New"/>
                <a:sym typeface="Courier New"/>
              </a:rPr>
              <a:t>ALU-</a:t>
            </a:r>
            <a:r>
              <a:rPr lang="en-US" dirty="0" err="1">
                <a:latin typeface="Courier New"/>
                <a:ea typeface="Courier New"/>
                <a:cs typeface="Courier New"/>
                <a:sym typeface="Courier New"/>
              </a:rPr>
              <a:t>nostat</a:t>
            </a:r>
            <a:r>
              <a:rPr lang="en-US" dirty="0">
                <a:latin typeface="Courier New"/>
                <a:ea typeface="Courier New"/>
                <a:cs typeface="Courier New"/>
                <a:sym typeface="Courier New"/>
              </a:rPr>
              <a:t>-</a:t>
            </a:r>
            <a:r>
              <a:rPr lang="en-US" dirty="0" err="1">
                <a:latin typeface="Courier New"/>
                <a:ea typeface="Courier New"/>
                <a:cs typeface="Courier New"/>
                <a:sym typeface="Courier New"/>
              </a:rPr>
              <a:t>noadd.tst</a:t>
            </a:r>
            <a:endParaRPr dirty="0">
              <a:latin typeface="Courier New"/>
              <a:ea typeface="Courier New"/>
              <a:cs typeface="Courier New"/>
              <a:sym typeface="Courier New"/>
            </a:endParaRPr>
          </a:p>
          <a:p>
            <a:pPr marL="1051560" lvl="2" indent="-134620" algn="l" rtl="0">
              <a:lnSpc>
                <a:spcPct val="110000"/>
              </a:lnSpc>
              <a:spcBef>
                <a:spcPts val="0"/>
              </a:spcBef>
              <a:spcAft>
                <a:spcPts val="0"/>
              </a:spcAft>
              <a:buSzPts val="2200"/>
              <a:buNone/>
            </a:pPr>
            <a:endParaRPr dirty="0"/>
          </a:p>
          <a:p>
            <a:pPr marL="347472" lvl="0" indent="-347472" algn="l" rtl="0">
              <a:lnSpc>
                <a:spcPct val="110000"/>
              </a:lnSpc>
              <a:spcBef>
                <a:spcPts val="440"/>
              </a:spcBef>
              <a:spcAft>
                <a:spcPts val="0"/>
              </a:spcAft>
              <a:buSzPts val="2080"/>
              <a:buFont typeface="Noto Sans Symbols"/>
              <a:buChar char="❖"/>
            </a:pPr>
            <a:r>
              <a:rPr lang="en-US" dirty="0"/>
              <a:t>Next, implement the </a:t>
            </a:r>
            <a:r>
              <a:rPr lang="en-US" b="1" dirty="0">
                <a:latin typeface="Courier New"/>
                <a:ea typeface="Courier New"/>
                <a:cs typeface="Courier New"/>
                <a:sym typeface="Courier New"/>
              </a:rPr>
              <a:t>And</a:t>
            </a:r>
            <a:r>
              <a:rPr lang="en-US" dirty="0"/>
              <a:t> and </a:t>
            </a:r>
            <a:r>
              <a:rPr lang="en-US" b="1" dirty="0">
                <a:latin typeface="Courier New"/>
                <a:ea typeface="Courier New"/>
                <a:cs typeface="Courier New"/>
                <a:sym typeface="Courier New"/>
              </a:rPr>
              <a:t>Add</a:t>
            </a:r>
            <a:r>
              <a:rPr lang="en-US" dirty="0"/>
              <a:t> operations using </a:t>
            </a:r>
            <a:r>
              <a:rPr lang="en-US" b="1" dirty="0">
                <a:latin typeface="Courier New" panose="02070309020205020404" pitchFamily="49" charset="0"/>
                <a:cs typeface="Courier New" panose="02070309020205020404" pitchFamily="49" charset="0"/>
              </a:rPr>
              <a:t>f</a:t>
            </a:r>
            <a:endParaRPr b="1" dirty="0">
              <a:latin typeface="Courier New" panose="02070309020205020404" pitchFamily="49" charset="0"/>
              <a:cs typeface="Courier New" panose="02070309020205020404" pitchFamily="49" charset="0"/>
            </a:endParaRPr>
          </a:p>
          <a:p>
            <a:pPr marL="640080" lvl="1" indent="-283464" algn="l" rtl="0">
              <a:lnSpc>
                <a:spcPct val="110000"/>
              </a:lnSpc>
              <a:spcBef>
                <a:spcPts val="24"/>
              </a:spcBef>
              <a:spcAft>
                <a:spcPts val="0"/>
              </a:spcAft>
              <a:buSzPts val="2420"/>
              <a:buChar char="▪"/>
            </a:pPr>
            <a:r>
              <a:rPr lang="en-US" dirty="0"/>
              <a:t>How do we make decisions in hardware?</a:t>
            </a:r>
          </a:p>
          <a:p>
            <a:pPr marL="640080" lvl="1" indent="-283464" algn="l" rtl="0">
              <a:lnSpc>
                <a:spcPct val="110000"/>
              </a:lnSpc>
              <a:spcBef>
                <a:spcPts val="24"/>
              </a:spcBef>
              <a:spcAft>
                <a:spcPts val="0"/>
              </a:spcAft>
              <a:buSzPts val="2420"/>
              <a:buChar char="▪"/>
            </a:pPr>
            <a:r>
              <a:rPr lang="en-US" dirty="0"/>
              <a:t>Test your implementation using </a:t>
            </a:r>
            <a:r>
              <a:rPr lang="en-US" dirty="0">
                <a:latin typeface="Courier New"/>
                <a:ea typeface="Courier New"/>
                <a:cs typeface="Courier New"/>
                <a:sym typeface="Courier New"/>
              </a:rPr>
              <a:t>ALU-</a:t>
            </a:r>
            <a:r>
              <a:rPr lang="en-US" dirty="0" err="1">
                <a:latin typeface="Courier New"/>
                <a:ea typeface="Courier New"/>
                <a:cs typeface="Courier New"/>
                <a:sym typeface="Courier New"/>
              </a:rPr>
              <a:t>nostat.tst</a:t>
            </a:r>
            <a:endParaRPr dirty="0">
              <a:latin typeface="Courier New"/>
              <a:ea typeface="Courier New"/>
              <a:cs typeface="Courier New"/>
              <a:sym typeface="Courier New"/>
            </a:endParaRPr>
          </a:p>
          <a:p>
            <a:pPr marL="640080" lvl="1" indent="-129794" algn="l" rtl="0">
              <a:lnSpc>
                <a:spcPct val="110000"/>
              </a:lnSpc>
              <a:spcBef>
                <a:spcPts val="24"/>
              </a:spcBef>
              <a:spcAft>
                <a:spcPts val="0"/>
              </a:spcAft>
              <a:buSzPts val="2420"/>
              <a:buNone/>
            </a:pPr>
            <a:endParaRPr dirty="0"/>
          </a:p>
          <a:p>
            <a:pPr marL="347472" lvl="0" indent="-347472" algn="l" rtl="0">
              <a:lnSpc>
                <a:spcPct val="110000"/>
              </a:lnSpc>
              <a:spcBef>
                <a:spcPts val="440"/>
              </a:spcBef>
              <a:spcAft>
                <a:spcPts val="0"/>
              </a:spcAft>
              <a:buSzPts val="2080"/>
              <a:buFont typeface="Noto Sans Symbols"/>
              <a:buChar char="❖"/>
            </a:pPr>
            <a:r>
              <a:rPr lang="en-US" dirty="0"/>
              <a:t>Lastly, implement the logic for the status flags (</a:t>
            </a:r>
            <a:r>
              <a:rPr lang="en-US" b="1" dirty="0" err="1">
                <a:latin typeface="Courier New"/>
                <a:ea typeface="Courier New"/>
                <a:cs typeface="Courier New"/>
                <a:sym typeface="Courier New"/>
              </a:rPr>
              <a:t>zr</a:t>
            </a:r>
            <a:r>
              <a:rPr lang="en-US" dirty="0"/>
              <a:t> and </a:t>
            </a:r>
            <a:r>
              <a:rPr lang="en-US" b="1" dirty="0">
                <a:latin typeface="Courier New"/>
                <a:ea typeface="Courier New"/>
                <a:cs typeface="Courier New"/>
                <a:sym typeface="Courier New"/>
              </a:rPr>
              <a:t>ng</a:t>
            </a:r>
            <a:r>
              <a:rPr lang="en-US" dirty="0"/>
              <a:t>)</a:t>
            </a:r>
            <a:endParaRPr dirty="0"/>
          </a:p>
          <a:p>
            <a:pPr marL="640080" lvl="1" indent="-283464" algn="l" rtl="0">
              <a:lnSpc>
                <a:spcPct val="110000"/>
              </a:lnSpc>
              <a:spcBef>
                <a:spcPts val="24"/>
              </a:spcBef>
              <a:spcAft>
                <a:spcPts val="0"/>
              </a:spcAft>
              <a:buSzPts val="2420"/>
              <a:buChar char="▪"/>
            </a:pPr>
            <a:r>
              <a:rPr lang="en-US" dirty="0"/>
              <a:t>Test your full ALU using </a:t>
            </a:r>
            <a:r>
              <a:rPr lang="en-US" dirty="0" err="1">
                <a:latin typeface="Courier New"/>
                <a:ea typeface="Courier New"/>
                <a:cs typeface="Courier New"/>
                <a:sym typeface="Courier New"/>
              </a:rPr>
              <a:t>ALU.tst</a:t>
            </a:r>
            <a:endParaRPr dirty="0">
              <a:latin typeface="Courier New"/>
              <a:ea typeface="Courier New"/>
              <a:cs typeface="Courier New"/>
              <a:sym typeface="Courier New"/>
            </a:endParaRPr>
          </a:p>
          <a:p>
            <a:pPr marL="347472" lvl="0" indent="-215392" algn="l" rtl="0">
              <a:lnSpc>
                <a:spcPct val="110000"/>
              </a:lnSpc>
              <a:spcBef>
                <a:spcPts val="440"/>
              </a:spcBef>
              <a:spcAft>
                <a:spcPts val="0"/>
              </a:spcAft>
              <a:buSzPts val="2080"/>
              <a:buFont typeface="Noto Sans Symbols"/>
              <a:buNone/>
            </a:pPr>
            <a:endParaRPr dirty="0"/>
          </a:p>
        </p:txBody>
      </p:sp>
      <p:sp>
        <p:nvSpPr>
          <p:cNvPr id="402" name="Google Shape;402;p63"/>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66"/>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HDL Tips: Slicing</a:t>
            </a:r>
            <a:endParaRPr/>
          </a:p>
        </p:txBody>
      </p:sp>
      <p:sp>
        <p:nvSpPr>
          <p:cNvPr id="422" name="Google Shape;422;p66"/>
          <p:cNvSpPr txBox="1">
            <a:spLocks noGrp="1"/>
          </p:cNvSpPr>
          <p:nvPr>
            <p:ph type="body" idx="1"/>
          </p:nvPr>
        </p:nvSpPr>
        <p:spPr>
          <a:xfrm>
            <a:off x="396875" y="1362074"/>
            <a:ext cx="8366125" cy="5396007"/>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Sometimes want to connect only part of a multi-bit bus</a:t>
            </a:r>
            <a:endParaRPr dirty="0"/>
          </a:p>
          <a:p>
            <a:pPr marL="347472" lvl="0" indent="-347472" algn="l" rtl="0">
              <a:lnSpc>
                <a:spcPct val="110000"/>
              </a:lnSpc>
              <a:spcBef>
                <a:spcPts val="440"/>
              </a:spcBef>
              <a:spcAft>
                <a:spcPts val="0"/>
              </a:spcAft>
              <a:buSzPts val="2080"/>
              <a:buFont typeface="Noto Sans Symbols"/>
              <a:buChar char="❖"/>
            </a:pPr>
            <a:r>
              <a:rPr lang="en-US" dirty="0"/>
              <a:t>HDL lets us with </a:t>
            </a:r>
            <a:r>
              <a:rPr lang="en-US" b="1" dirty="0"/>
              <a:t>slicing notation</a:t>
            </a:r>
            <a:endParaRPr dirty="0"/>
          </a:p>
          <a:p>
            <a:pPr marL="347472" lvl="0" indent="-347472" algn="l" rtl="0">
              <a:lnSpc>
                <a:spcPct val="110000"/>
              </a:lnSpc>
              <a:spcBef>
                <a:spcPts val="440"/>
              </a:spcBef>
              <a:spcAft>
                <a:spcPts val="0"/>
              </a:spcAft>
              <a:buSzPts val="2080"/>
              <a:buFont typeface="Noto Sans Symbols"/>
              <a:buChar char="❖"/>
            </a:pPr>
            <a:r>
              <a:rPr lang="en-US" dirty="0"/>
              <a:t>Example: </a:t>
            </a:r>
            <a:r>
              <a:rPr lang="en-US" b="1" dirty="0" err="1">
                <a:solidFill>
                  <a:srgbClr val="674EA7"/>
                </a:solidFill>
              </a:rPr>
              <a:t>ChipA</a:t>
            </a:r>
            <a:r>
              <a:rPr lang="en-US" dirty="0"/>
              <a:t> has eight output pins, and we want to connect the first four to </a:t>
            </a:r>
            <a:r>
              <a:rPr lang="en-US" b="1" dirty="0" err="1">
                <a:solidFill>
                  <a:srgbClr val="45818E"/>
                </a:solidFill>
              </a:rPr>
              <a:t>ChipB</a:t>
            </a:r>
            <a:r>
              <a:rPr lang="en-US" dirty="0" err="1"/>
              <a:t>’s</a:t>
            </a:r>
            <a:r>
              <a:rPr lang="en-US" dirty="0"/>
              <a:t> four inputs:</a:t>
            </a:r>
            <a:endParaRPr dirty="0"/>
          </a:p>
          <a:p>
            <a:pPr marL="640080" lvl="1" indent="-129794" algn="l" rtl="0">
              <a:lnSpc>
                <a:spcPct val="110000"/>
              </a:lnSpc>
              <a:spcBef>
                <a:spcPts val="24"/>
              </a:spcBef>
              <a:spcAft>
                <a:spcPts val="0"/>
              </a:spcAft>
              <a:buSzPts val="2420"/>
              <a:buNone/>
            </a:pPr>
            <a:endParaRPr sz="1200" dirty="0"/>
          </a:p>
          <a:p>
            <a:pPr marL="0" lvl="0" indent="0" algn="l" rtl="0">
              <a:lnSpc>
                <a:spcPct val="110000"/>
              </a:lnSpc>
              <a:spcBef>
                <a:spcPts val="440"/>
              </a:spcBef>
              <a:spcAft>
                <a:spcPts val="0"/>
              </a:spcAft>
              <a:buSzPts val="2080"/>
              <a:buNone/>
            </a:pPr>
            <a:endParaRPr dirty="0"/>
          </a:p>
          <a:p>
            <a:pPr marL="347472" lvl="0" indent="-215392" algn="l" rtl="0">
              <a:lnSpc>
                <a:spcPct val="110000"/>
              </a:lnSpc>
              <a:spcBef>
                <a:spcPts val="440"/>
              </a:spcBef>
              <a:spcAft>
                <a:spcPts val="0"/>
              </a:spcAft>
              <a:buSzPts val="2080"/>
              <a:buFont typeface="Noto Sans Symbols"/>
              <a:buNone/>
            </a:pPr>
            <a:endParaRPr dirty="0"/>
          </a:p>
          <a:p>
            <a:pPr marL="0" lvl="0" indent="0" algn="l" rtl="0">
              <a:lnSpc>
                <a:spcPct val="110000"/>
              </a:lnSpc>
              <a:spcBef>
                <a:spcPts val="440"/>
              </a:spcBef>
              <a:spcAft>
                <a:spcPts val="0"/>
              </a:spcAft>
              <a:buSzPts val="2080"/>
              <a:buNone/>
            </a:pPr>
            <a:endParaRPr dirty="0"/>
          </a:p>
          <a:p>
            <a:pPr marL="347472" lvl="0" indent="-347472" algn="l" rtl="0">
              <a:lnSpc>
                <a:spcPct val="110000"/>
              </a:lnSpc>
              <a:spcBef>
                <a:spcPts val="440"/>
              </a:spcBef>
              <a:spcAft>
                <a:spcPts val="0"/>
              </a:spcAft>
              <a:buSzPts val="2080"/>
              <a:buFont typeface="Noto Sans Symbols"/>
              <a:buChar char="❖"/>
            </a:pPr>
            <a:r>
              <a:rPr lang="en-US" dirty="0"/>
              <a:t>Note: We can only slice chip connections, not internal wires (e.g., </a:t>
            </a:r>
            <a:r>
              <a:rPr lang="en-US" b="1" dirty="0">
                <a:latin typeface="Courier New"/>
                <a:ea typeface="Courier New"/>
                <a:cs typeface="Courier New"/>
                <a:sym typeface="Courier New"/>
              </a:rPr>
              <a:t>w1[0..3]</a:t>
            </a:r>
            <a:r>
              <a:rPr lang="en-US" b="1" dirty="0">
                <a:latin typeface="Calibri"/>
                <a:ea typeface="Calibri"/>
                <a:cs typeface="Calibri"/>
                <a:sym typeface="Calibri"/>
              </a:rPr>
              <a:t> </a:t>
            </a:r>
            <a:r>
              <a:rPr lang="en-US" dirty="0"/>
              <a:t>is not allowed)</a:t>
            </a:r>
            <a:endParaRPr dirty="0"/>
          </a:p>
          <a:p>
            <a:pPr marL="640080" lvl="1" indent="-283464" algn="l" rtl="0">
              <a:lnSpc>
                <a:spcPct val="110000"/>
              </a:lnSpc>
              <a:spcBef>
                <a:spcPts val="24"/>
              </a:spcBef>
              <a:spcAft>
                <a:spcPts val="0"/>
              </a:spcAft>
              <a:buSzPts val="2420"/>
              <a:buChar char="▪"/>
            </a:pPr>
            <a:r>
              <a:rPr lang="en-US" dirty="0"/>
              <a:t>If we need to use half an 8-bit wire, make two 4-bit wires and slice the output they’re connected to</a:t>
            </a: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423" name="Google Shape;423;p66"/>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37</a:t>
            </a:fld>
            <a:endParaRPr/>
          </a:p>
        </p:txBody>
      </p:sp>
      <p:sp>
        <p:nvSpPr>
          <p:cNvPr id="424" name="Google Shape;424;p66"/>
          <p:cNvSpPr/>
          <p:nvPr/>
        </p:nvSpPr>
        <p:spPr>
          <a:xfrm>
            <a:off x="907768" y="3434776"/>
            <a:ext cx="1058700" cy="1476600"/>
          </a:xfrm>
          <a:prstGeom prst="rect">
            <a:avLst/>
          </a:prstGeom>
          <a:noFill/>
          <a:ln w="38100" cap="flat" cmpd="sng">
            <a:solidFill>
              <a:srgbClr val="674EA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674EA7"/>
                </a:solidFill>
                <a:latin typeface="Calibri"/>
                <a:ea typeface="Calibri"/>
                <a:cs typeface="Calibri"/>
                <a:sym typeface="Calibri"/>
              </a:rPr>
              <a:t>ChipA</a:t>
            </a:r>
            <a:endParaRPr sz="1800" b="1" i="0" u="none" strike="noStrike" cap="none">
              <a:solidFill>
                <a:srgbClr val="674EA7"/>
              </a:solidFill>
              <a:latin typeface="Calibri"/>
              <a:ea typeface="Calibri"/>
              <a:cs typeface="Calibri"/>
              <a:sym typeface="Calibri"/>
            </a:endParaRPr>
          </a:p>
        </p:txBody>
      </p:sp>
      <p:cxnSp>
        <p:nvCxnSpPr>
          <p:cNvPr id="425" name="Google Shape;425;p66"/>
          <p:cNvCxnSpPr/>
          <p:nvPr/>
        </p:nvCxnSpPr>
        <p:spPr>
          <a:xfrm>
            <a:off x="1966468" y="3684251"/>
            <a:ext cx="223500" cy="0"/>
          </a:xfrm>
          <a:prstGeom prst="straightConnector1">
            <a:avLst/>
          </a:prstGeom>
          <a:noFill/>
          <a:ln w="38100" cap="flat" cmpd="sng">
            <a:solidFill>
              <a:srgbClr val="674EA7"/>
            </a:solidFill>
            <a:prstDash val="solid"/>
            <a:round/>
            <a:headEnd type="none" w="sm" len="sm"/>
            <a:tailEnd type="none" w="sm" len="sm"/>
          </a:ln>
        </p:spPr>
      </p:cxnSp>
      <p:cxnSp>
        <p:nvCxnSpPr>
          <p:cNvPr id="426" name="Google Shape;426;p66"/>
          <p:cNvCxnSpPr/>
          <p:nvPr/>
        </p:nvCxnSpPr>
        <p:spPr>
          <a:xfrm>
            <a:off x="1966468" y="3821401"/>
            <a:ext cx="223500" cy="0"/>
          </a:xfrm>
          <a:prstGeom prst="straightConnector1">
            <a:avLst/>
          </a:prstGeom>
          <a:noFill/>
          <a:ln w="38100" cap="flat" cmpd="sng">
            <a:solidFill>
              <a:srgbClr val="674EA7"/>
            </a:solidFill>
            <a:prstDash val="solid"/>
            <a:round/>
            <a:headEnd type="none" w="sm" len="sm"/>
            <a:tailEnd type="none" w="sm" len="sm"/>
          </a:ln>
        </p:spPr>
      </p:cxnSp>
      <p:cxnSp>
        <p:nvCxnSpPr>
          <p:cNvPr id="427" name="Google Shape;427;p66"/>
          <p:cNvCxnSpPr/>
          <p:nvPr/>
        </p:nvCxnSpPr>
        <p:spPr>
          <a:xfrm>
            <a:off x="1966468" y="3962076"/>
            <a:ext cx="223500" cy="0"/>
          </a:xfrm>
          <a:prstGeom prst="straightConnector1">
            <a:avLst/>
          </a:prstGeom>
          <a:noFill/>
          <a:ln w="38100" cap="flat" cmpd="sng">
            <a:solidFill>
              <a:srgbClr val="674EA7"/>
            </a:solidFill>
            <a:prstDash val="solid"/>
            <a:round/>
            <a:headEnd type="none" w="sm" len="sm"/>
            <a:tailEnd type="none" w="sm" len="sm"/>
          </a:ln>
        </p:spPr>
      </p:cxnSp>
      <p:cxnSp>
        <p:nvCxnSpPr>
          <p:cNvPr id="428" name="Google Shape;428;p66"/>
          <p:cNvCxnSpPr/>
          <p:nvPr/>
        </p:nvCxnSpPr>
        <p:spPr>
          <a:xfrm>
            <a:off x="1966468" y="4102751"/>
            <a:ext cx="223500" cy="0"/>
          </a:xfrm>
          <a:prstGeom prst="straightConnector1">
            <a:avLst/>
          </a:prstGeom>
          <a:noFill/>
          <a:ln w="38100" cap="flat" cmpd="sng">
            <a:solidFill>
              <a:srgbClr val="674EA7"/>
            </a:solidFill>
            <a:prstDash val="solid"/>
            <a:round/>
            <a:headEnd type="none" w="sm" len="sm"/>
            <a:tailEnd type="none" w="sm" len="sm"/>
          </a:ln>
        </p:spPr>
      </p:cxnSp>
      <p:cxnSp>
        <p:nvCxnSpPr>
          <p:cNvPr id="429" name="Google Shape;429;p66"/>
          <p:cNvCxnSpPr/>
          <p:nvPr/>
        </p:nvCxnSpPr>
        <p:spPr>
          <a:xfrm>
            <a:off x="1966468" y="4239901"/>
            <a:ext cx="223500" cy="0"/>
          </a:xfrm>
          <a:prstGeom prst="straightConnector1">
            <a:avLst/>
          </a:prstGeom>
          <a:noFill/>
          <a:ln w="38100" cap="flat" cmpd="sng">
            <a:solidFill>
              <a:srgbClr val="674EA7"/>
            </a:solidFill>
            <a:prstDash val="solid"/>
            <a:round/>
            <a:headEnd type="none" w="sm" len="sm"/>
            <a:tailEnd type="none" w="sm" len="sm"/>
          </a:ln>
        </p:spPr>
      </p:cxnSp>
      <p:cxnSp>
        <p:nvCxnSpPr>
          <p:cNvPr id="430" name="Google Shape;430;p66"/>
          <p:cNvCxnSpPr/>
          <p:nvPr/>
        </p:nvCxnSpPr>
        <p:spPr>
          <a:xfrm>
            <a:off x="1966468" y="4380576"/>
            <a:ext cx="223500" cy="0"/>
          </a:xfrm>
          <a:prstGeom prst="straightConnector1">
            <a:avLst/>
          </a:prstGeom>
          <a:noFill/>
          <a:ln w="38100" cap="flat" cmpd="sng">
            <a:solidFill>
              <a:srgbClr val="674EA7"/>
            </a:solidFill>
            <a:prstDash val="solid"/>
            <a:round/>
            <a:headEnd type="none" w="sm" len="sm"/>
            <a:tailEnd type="none" w="sm" len="sm"/>
          </a:ln>
        </p:spPr>
      </p:cxnSp>
      <p:cxnSp>
        <p:nvCxnSpPr>
          <p:cNvPr id="431" name="Google Shape;431;p66"/>
          <p:cNvCxnSpPr/>
          <p:nvPr/>
        </p:nvCxnSpPr>
        <p:spPr>
          <a:xfrm>
            <a:off x="1966468" y="4521251"/>
            <a:ext cx="223500" cy="0"/>
          </a:xfrm>
          <a:prstGeom prst="straightConnector1">
            <a:avLst/>
          </a:prstGeom>
          <a:noFill/>
          <a:ln w="38100" cap="flat" cmpd="sng">
            <a:solidFill>
              <a:srgbClr val="674EA7"/>
            </a:solidFill>
            <a:prstDash val="solid"/>
            <a:round/>
            <a:headEnd type="none" w="sm" len="sm"/>
            <a:tailEnd type="none" w="sm" len="sm"/>
          </a:ln>
        </p:spPr>
      </p:cxnSp>
      <p:cxnSp>
        <p:nvCxnSpPr>
          <p:cNvPr id="432" name="Google Shape;432;p66"/>
          <p:cNvCxnSpPr/>
          <p:nvPr/>
        </p:nvCxnSpPr>
        <p:spPr>
          <a:xfrm>
            <a:off x="1966468" y="4661926"/>
            <a:ext cx="223500" cy="0"/>
          </a:xfrm>
          <a:prstGeom prst="straightConnector1">
            <a:avLst/>
          </a:prstGeom>
          <a:noFill/>
          <a:ln w="38100" cap="flat" cmpd="sng">
            <a:solidFill>
              <a:srgbClr val="674EA7"/>
            </a:solidFill>
            <a:prstDash val="solid"/>
            <a:round/>
            <a:headEnd type="none" w="sm" len="sm"/>
            <a:tailEnd type="none" w="sm" len="sm"/>
          </a:ln>
        </p:spPr>
      </p:cxnSp>
      <p:sp>
        <p:nvSpPr>
          <p:cNvPr id="433" name="Google Shape;433;p66"/>
          <p:cNvSpPr/>
          <p:nvPr/>
        </p:nvSpPr>
        <p:spPr>
          <a:xfrm>
            <a:off x="3774943" y="3493351"/>
            <a:ext cx="1361400" cy="803100"/>
          </a:xfrm>
          <a:prstGeom prst="rect">
            <a:avLst/>
          </a:prstGeom>
          <a:noFill/>
          <a:ln w="38100" cap="flat" cmpd="sng">
            <a:solidFill>
              <a:srgbClr val="45818E"/>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45818E"/>
                </a:solidFill>
                <a:latin typeface="Calibri"/>
                <a:ea typeface="Calibri"/>
                <a:cs typeface="Calibri"/>
                <a:sym typeface="Calibri"/>
              </a:rPr>
              <a:t>ChipB</a:t>
            </a:r>
            <a:endParaRPr sz="1800" b="1" i="0" u="none" strike="noStrike" cap="none">
              <a:solidFill>
                <a:srgbClr val="45818E"/>
              </a:solidFill>
              <a:latin typeface="Calibri"/>
              <a:ea typeface="Calibri"/>
              <a:cs typeface="Calibri"/>
              <a:sym typeface="Calibri"/>
            </a:endParaRPr>
          </a:p>
        </p:txBody>
      </p:sp>
      <p:cxnSp>
        <p:nvCxnSpPr>
          <p:cNvPr id="434" name="Google Shape;434;p66"/>
          <p:cNvCxnSpPr/>
          <p:nvPr/>
        </p:nvCxnSpPr>
        <p:spPr>
          <a:xfrm>
            <a:off x="3551268" y="3685676"/>
            <a:ext cx="223500" cy="0"/>
          </a:xfrm>
          <a:prstGeom prst="straightConnector1">
            <a:avLst/>
          </a:prstGeom>
          <a:noFill/>
          <a:ln w="38100" cap="flat" cmpd="sng">
            <a:solidFill>
              <a:srgbClr val="45818E"/>
            </a:solidFill>
            <a:prstDash val="solid"/>
            <a:round/>
            <a:headEnd type="none" w="sm" len="sm"/>
            <a:tailEnd type="none" w="sm" len="sm"/>
          </a:ln>
        </p:spPr>
      </p:cxnSp>
      <p:cxnSp>
        <p:nvCxnSpPr>
          <p:cNvPr id="435" name="Google Shape;435;p66"/>
          <p:cNvCxnSpPr/>
          <p:nvPr/>
        </p:nvCxnSpPr>
        <p:spPr>
          <a:xfrm>
            <a:off x="3551268" y="3822826"/>
            <a:ext cx="223500" cy="0"/>
          </a:xfrm>
          <a:prstGeom prst="straightConnector1">
            <a:avLst/>
          </a:prstGeom>
          <a:noFill/>
          <a:ln w="38100" cap="flat" cmpd="sng">
            <a:solidFill>
              <a:srgbClr val="45818E"/>
            </a:solidFill>
            <a:prstDash val="solid"/>
            <a:round/>
            <a:headEnd type="none" w="sm" len="sm"/>
            <a:tailEnd type="none" w="sm" len="sm"/>
          </a:ln>
        </p:spPr>
      </p:cxnSp>
      <p:cxnSp>
        <p:nvCxnSpPr>
          <p:cNvPr id="436" name="Google Shape;436;p66"/>
          <p:cNvCxnSpPr/>
          <p:nvPr/>
        </p:nvCxnSpPr>
        <p:spPr>
          <a:xfrm>
            <a:off x="3551268" y="3963501"/>
            <a:ext cx="223500" cy="0"/>
          </a:xfrm>
          <a:prstGeom prst="straightConnector1">
            <a:avLst/>
          </a:prstGeom>
          <a:noFill/>
          <a:ln w="38100" cap="flat" cmpd="sng">
            <a:solidFill>
              <a:srgbClr val="45818E"/>
            </a:solidFill>
            <a:prstDash val="solid"/>
            <a:round/>
            <a:headEnd type="none" w="sm" len="sm"/>
            <a:tailEnd type="none" w="sm" len="sm"/>
          </a:ln>
        </p:spPr>
      </p:cxnSp>
      <p:cxnSp>
        <p:nvCxnSpPr>
          <p:cNvPr id="437" name="Google Shape;437;p66"/>
          <p:cNvCxnSpPr/>
          <p:nvPr/>
        </p:nvCxnSpPr>
        <p:spPr>
          <a:xfrm>
            <a:off x="3551268" y="4104176"/>
            <a:ext cx="223500" cy="0"/>
          </a:xfrm>
          <a:prstGeom prst="straightConnector1">
            <a:avLst/>
          </a:prstGeom>
          <a:noFill/>
          <a:ln w="38100" cap="flat" cmpd="sng">
            <a:solidFill>
              <a:srgbClr val="45818E"/>
            </a:solidFill>
            <a:prstDash val="solid"/>
            <a:round/>
            <a:headEnd type="none" w="sm" len="sm"/>
            <a:tailEnd type="none" w="sm" len="sm"/>
          </a:ln>
        </p:spPr>
      </p:cxnSp>
      <p:sp>
        <p:nvSpPr>
          <p:cNvPr id="438" name="Google Shape;438;p66"/>
          <p:cNvSpPr/>
          <p:nvPr/>
        </p:nvSpPr>
        <p:spPr>
          <a:xfrm>
            <a:off x="5583242" y="3683250"/>
            <a:ext cx="3179757" cy="803096"/>
          </a:xfrm>
          <a:prstGeom prst="rect">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674EA7"/>
                </a:solidFill>
                <a:latin typeface="Courier New"/>
                <a:ea typeface="Courier New"/>
                <a:cs typeface="Courier New"/>
                <a:sym typeface="Courier New"/>
              </a:rPr>
              <a:t>ChipA</a:t>
            </a:r>
            <a:r>
              <a:rPr lang="en-US" sz="1600" b="0" i="0" u="none" strike="noStrike" cap="none">
                <a:solidFill>
                  <a:srgbClr val="000000"/>
                </a:solidFill>
                <a:latin typeface="Courier New"/>
                <a:ea typeface="Courier New"/>
                <a:cs typeface="Courier New"/>
                <a:sym typeface="Courier New"/>
              </a:rPr>
              <a:t> (</a:t>
            </a:r>
            <a:r>
              <a:rPr lang="en-US" sz="1600" b="1" i="0" u="none" strike="noStrike" cap="none">
                <a:solidFill>
                  <a:srgbClr val="674EA7"/>
                </a:solidFill>
                <a:latin typeface="Courier New"/>
                <a:ea typeface="Courier New"/>
                <a:cs typeface="Courier New"/>
                <a:sym typeface="Courier New"/>
              </a:rPr>
              <a:t>out</a:t>
            </a:r>
            <a:r>
              <a:rPr lang="en-US" sz="1600" b="1" i="0" u="none" strike="noStrike" cap="none">
                <a:solidFill>
                  <a:srgbClr val="000000"/>
                </a:solidFill>
                <a:latin typeface="Courier New"/>
                <a:ea typeface="Courier New"/>
                <a:cs typeface="Courier New"/>
                <a:sym typeface="Courier New"/>
              </a:rPr>
              <a:t>[0..3]</a:t>
            </a:r>
            <a:r>
              <a:rPr lang="en-US" sz="1600" b="0" i="0" u="none" strike="noStrike" cap="none">
                <a:solidFill>
                  <a:srgbClr val="000000"/>
                </a:solidFill>
                <a:latin typeface="Courier New"/>
                <a:ea typeface="Courier New"/>
                <a:cs typeface="Courier New"/>
                <a:sym typeface="Courier New"/>
              </a:rPr>
              <a:t>=</a:t>
            </a:r>
            <a:r>
              <a:rPr lang="en-US" sz="1600" b="1" i="0" u="none" strike="noStrike" cap="none">
                <a:solidFill>
                  <a:srgbClr val="E69138"/>
                </a:solidFill>
                <a:latin typeface="Courier New"/>
                <a:ea typeface="Courier New"/>
                <a:cs typeface="Courier New"/>
                <a:sym typeface="Courier New"/>
              </a:rPr>
              <a:t>w1</a:t>
            </a:r>
            <a:r>
              <a:rPr lang="en-US" sz="1600" b="0" i="0" u="none" strike="noStrike" cap="none">
                <a:solidFill>
                  <a:srgbClr val="000000"/>
                </a:solidFill>
                <a:latin typeface="Courier New"/>
                <a:ea typeface="Courier New"/>
                <a:cs typeface="Courier New"/>
                <a:sym typeface="Courier New"/>
              </a:rPr>
              <a:t>);</a:t>
            </a:r>
            <a:endParaRPr sz="1600" b="0"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45818E"/>
                </a:solidFill>
                <a:latin typeface="Courier New"/>
                <a:ea typeface="Courier New"/>
                <a:cs typeface="Courier New"/>
                <a:sym typeface="Courier New"/>
              </a:rPr>
              <a:t>ChipB</a:t>
            </a:r>
            <a:r>
              <a:rPr lang="en-US" sz="1600" b="0" i="0" u="none" strike="noStrike" cap="none">
                <a:solidFill>
                  <a:srgbClr val="000000"/>
                </a:solidFill>
                <a:latin typeface="Courier New"/>
                <a:ea typeface="Courier New"/>
                <a:cs typeface="Courier New"/>
                <a:sym typeface="Courier New"/>
              </a:rPr>
              <a:t> (</a:t>
            </a:r>
            <a:r>
              <a:rPr lang="en-US" sz="1600" b="1" i="0" u="none" strike="noStrike" cap="none">
                <a:solidFill>
                  <a:srgbClr val="45818E"/>
                </a:solidFill>
                <a:latin typeface="Courier New"/>
                <a:ea typeface="Courier New"/>
                <a:cs typeface="Courier New"/>
                <a:sym typeface="Courier New"/>
              </a:rPr>
              <a:t>in</a:t>
            </a:r>
            <a:r>
              <a:rPr lang="en-US" sz="1600" b="0" i="0" u="none" strike="noStrike" cap="none">
                <a:solidFill>
                  <a:srgbClr val="000000"/>
                </a:solidFill>
                <a:latin typeface="Courier New"/>
                <a:ea typeface="Courier New"/>
                <a:cs typeface="Courier New"/>
                <a:sym typeface="Courier New"/>
              </a:rPr>
              <a:t>=</a:t>
            </a:r>
            <a:r>
              <a:rPr lang="en-US" sz="1600" b="1" i="0" u="none" strike="noStrike" cap="none">
                <a:solidFill>
                  <a:srgbClr val="E69138"/>
                </a:solidFill>
                <a:latin typeface="Courier New"/>
                <a:ea typeface="Courier New"/>
                <a:cs typeface="Courier New"/>
                <a:sym typeface="Courier New"/>
              </a:rPr>
              <a:t>w1</a:t>
            </a:r>
            <a:r>
              <a:rPr lang="en-US" sz="1600" b="0" i="0" u="none" strike="noStrike" cap="none">
                <a:solidFill>
                  <a:srgbClr val="000000"/>
                </a:solidFill>
                <a:latin typeface="Courier New"/>
                <a:ea typeface="Courier New"/>
                <a:cs typeface="Courier New"/>
                <a:sym typeface="Courier New"/>
              </a:rPr>
              <a:t>);</a:t>
            </a:r>
            <a:endParaRPr sz="1600" b="0" i="0" u="none" strike="noStrike" cap="none">
              <a:solidFill>
                <a:srgbClr val="000000"/>
              </a:solidFill>
              <a:latin typeface="Courier New"/>
              <a:ea typeface="Courier New"/>
              <a:cs typeface="Courier New"/>
              <a:sym typeface="Courier New"/>
            </a:endParaRPr>
          </a:p>
        </p:txBody>
      </p:sp>
      <p:cxnSp>
        <p:nvCxnSpPr>
          <p:cNvPr id="439" name="Google Shape;439;p66"/>
          <p:cNvCxnSpPr/>
          <p:nvPr/>
        </p:nvCxnSpPr>
        <p:spPr>
          <a:xfrm>
            <a:off x="2189968" y="3684251"/>
            <a:ext cx="1361400" cy="0"/>
          </a:xfrm>
          <a:prstGeom prst="straightConnector1">
            <a:avLst/>
          </a:prstGeom>
          <a:noFill/>
          <a:ln w="38100" cap="flat" cmpd="sng">
            <a:solidFill>
              <a:srgbClr val="E69138"/>
            </a:solidFill>
            <a:prstDash val="solid"/>
            <a:round/>
            <a:headEnd type="none" w="sm" len="sm"/>
            <a:tailEnd type="none" w="sm" len="sm"/>
          </a:ln>
        </p:spPr>
      </p:cxnSp>
      <p:cxnSp>
        <p:nvCxnSpPr>
          <p:cNvPr id="440" name="Google Shape;440;p66"/>
          <p:cNvCxnSpPr/>
          <p:nvPr/>
        </p:nvCxnSpPr>
        <p:spPr>
          <a:xfrm>
            <a:off x="2189968" y="3821401"/>
            <a:ext cx="1361400" cy="0"/>
          </a:xfrm>
          <a:prstGeom prst="straightConnector1">
            <a:avLst/>
          </a:prstGeom>
          <a:noFill/>
          <a:ln w="38100" cap="flat" cmpd="sng">
            <a:solidFill>
              <a:srgbClr val="E69138"/>
            </a:solidFill>
            <a:prstDash val="solid"/>
            <a:round/>
            <a:headEnd type="none" w="sm" len="sm"/>
            <a:tailEnd type="none" w="sm" len="sm"/>
          </a:ln>
        </p:spPr>
      </p:cxnSp>
      <p:cxnSp>
        <p:nvCxnSpPr>
          <p:cNvPr id="441" name="Google Shape;441;p66"/>
          <p:cNvCxnSpPr/>
          <p:nvPr/>
        </p:nvCxnSpPr>
        <p:spPr>
          <a:xfrm>
            <a:off x="2189968" y="3962076"/>
            <a:ext cx="1361400" cy="0"/>
          </a:xfrm>
          <a:prstGeom prst="straightConnector1">
            <a:avLst/>
          </a:prstGeom>
          <a:noFill/>
          <a:ln w="38100" cap="flat" cmpd="sng">
            <a:solidFill>
              <a:srgbClr val="E69138"/>
            </a:solidFill>
            <a:prstDash val="solid"/>
            <a:round/>
            <a:headEnd type="none" w="sm" len="sm"/>
            <a:tailEnd type="none" w="sm" len="sm"/>
          </a:ln>
        </p:spPr>
      </p:cxnSp>
      <p:cxnSp>
        <p:nvCxnSpPr>
          <p:cNvPr id="442" name="Google Shape;442;p66"/>
          <p:cNvCxnSpPr/>
          <p:nvPr/>
        </p:nvCxnSpPr>
        <p:spPr>
          <a:xfrm>
            <a:off x="2189968" y="4102751"/>
            <a:ext cx="1361400" cy="0"/>
          </a:xfrm>
          <a:prstGeom prst="straightConnector1">
            <a:avLst/>
          </a:prstGeom>
          <a:noFill/>
          <a:ln w="38100" cap="flat" cmpd="sng">
            <a:solidFill>
              <a:srgbClr val="E69138"/>
            </a:solidFill>
            <a:prstDash val="solid"/>
            <a:round/>
            <a:headEnd type="none" w="sm" len="sm"/>
            <a:tailEnd type="none" w="sm" len="sm"/>
          </a:ln>
        </p:spPr>
      </p:cxnSp>
      <p:sp>
        <p:nvSpPr>
          <p:cNvPr id="443" name="Google Shape;443;p66"/>
          <p:cNvSpPr txBox="1"/>
          <p:nvPr/>
        </p:nvSpPr>
        <p:spPr>
          <a:xfrm>
            <a:off x="2340543" y="3362301"/>
            <a:ext cx="1162200" cy="281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E69138"/>
                </a:solidFill>
                <a:latin typeface="Courier New"/>
                <a:ea typeface="Courier New"/>
                <a:cs typeface="Courier New"/>
                <a:sym typeface="Courier New"/>
              </a:rPr>
              <a:t>w1 (4)</a:t>
            </a:r>
            <a:endParaRPr sz="1200" b="1" i="0" u="none" strike="noStrike" cap="none">
              <a:solidFill>
                <a:srgbClr val="E69138"/>
              </a:solidFill>
              <a:latin typeface="Courier New"/>
              <a:ea typeface="Courier New"/>
              <a:cs typeface="Courier New"/>
              <a:sym typeface="Courier New"/>
            </a:endParaRPr>
          </a:p>
        </p:txBody>
      </p:sp>
      <p:sp>
        <p:nvSpPr>
          <p:cNvPr id="444" name="Google Shape;444;p66"/>
          <p:cNvSpPr txBox="1"/>
          <p:nvPr/>
        </p:nvSpPr>
        <p:spPr>
          <a:xfrm>
            <a:off x="1529493" y="3730726"/>
            <a:ext cx="532500" cy="281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674EA7"/>
                </a:solidFill>
                <a:latin typeface="Courier New"/>
                <a:ea typeface="Courier New"/>
                <a:cs typeface="Courier New"/>
                <a:sym typeface="Courier New"/>
              </a:rPr>
              <a:t>out (8)</a:t>
            </a:r>
            <a:endParaRPr sz="1200" b="1" i="0" u="none" strike="noStrike" cap="none">
              <a:solidFill>
                <a:srgbClr val="674EA7"/>
              </a:solidFill>
              <a:latin typeface="Courier New"/>
              <a:ea typeface="Courier New"/>
              <a:cs typeface="Courier New"/>
              <a:sym typeface="Courier New"/>
            </a:endParaRPr>
          </a:p>
        </p:txBody>
      </p:sp>
      <p:sp>
        <p:nvSpPr>
          <p:cNvPr id="445" name="Google Shape;445;p66"/>
          <p:cNvSpPr txBox="1"/>
          <p:nvPr/>
        </p:nvSpPr>
        <p:spPr>
          <a:xfrm>
            <a:off x="3707243" y="3730726"/>
            <a:ext cx="532500" cy="281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45818E"/>
                </a:solidFill>
                <a:latin typeface="Courier New"/>
                <a:ea typeface="Courier New"/>
                <a:cs typeface="Courier New"/>
                <a:sym typeface="Courier New"/>
              </a:rPr>
              <a:t>in (4)</a:t>
            </a:r>
            <a:endParaRPr sz="1200" b="1" i="0" u="none" strike="noStrike" cap="none">
              <a:solidFill>
                <a:srgbClr val="45818E"/>
              </a:solidFill>
              <a:latin typeface="Courier New"/>
              <a:ea typeface="Courier New"/>
              <a:cs typeface="Courier New"/>
              <a:sym typeface="Courier New"/>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2">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67"/>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HDL Tips: Connections</a:t>
            </a:r>
            <a:endParaRPr/>
          </a:p>
        </p:txBody>
      </p:sp>
      <p:sp>
        <p:nvSpPr>
          <p:cNvPr id="451" name="Google Shape;451;p67"/>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Can connect a chip output multiple times, or not at all!</a:t>
            </a:r>
            <a:endParaRPr dirty="0"/>
          </a:p>
          <a:p>
            <a:pPr marL="640080" lvl="1" indent="-283464" algn="l" rtl="0">
              <a:lnSpc>
                <a:spcPct val="110000"/>
              </a:lnSpc>
              <a:spcBef>
                <a:spcPts val="24"/>
              </a:spcBef>
              <a:spcAft>
                <a:spcPts val="0"/>
              </a:spcAft>
              <a:buSzPts val="2420"/>
              <a:buChar char="▪"/>
            </a:pPr>
            <a:r>
              <a:rPr lang="en-US" dirty="0"/>
              <a:t>Hint: In </a:t>
            </a:r>
            <a:r>
              <a:rPr lang="en-US" dirty="0">
                <a:latin typeface="Courier New"/>
                <a:ea typeface="Courier New"/>
                <a:cs typeface="Courier New"/>
                <a:sym typeface="Courier New"/>
              </a:rPr>
              <a:t>Add16.hdl</a:t>
            </a:r>
            <a:r>
              <a:rPr lang="en-US" dirty="0"/>
              <a:t>, do we need to use the last carry bit?</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452" name="Google Shape;452;p67"/>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38</a:t>
            </a:fld>
            <a:endParaRPr/>
          </a:p>
        </p:txBody>
      </p:sp>
      <p:sp>
        <p:nvSpPr>
          <p:cNvPr id="453" name="Google Shape;453;p67"/>
          <p:cNvSpPr/>
          <p:nvPr/>
        </p:nvSpPr>
        <p:spPr>
          <a:xfrm>
            <a:off x="650850" y="2841325"/>
            <a:ext cx="1058700" cy="1476600"/>
          </a:xfrm>
          <a:prstGeom prst="rect">
            <a:avLst/>
          </a:prstGeom>
          <a:noFill/>
          <a:ln w="38100" cap="flat" cmpd="sng">
            <a:solidFill>
              <a:srgbClr val="674EA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674EA7"/>
                </a:solidFill>
                <a:latin typeface="Calibri"/>
                <a:ea typeface="Calibri"/>
                <a:cs typeface="Calibri"/>
                <a:sym typeface="Calibri"/>
              </a:rPr>
              <a:t>ChipA</a:t>
            </a:r>
            <a:endParaRPr sz="1800" b="1" i="0" u="none" strike="noStrike" cap="none">
              <a:solidFill>
                <a:srgbClr val="674EA7"/>
              </a:solidFill>
              <a:latin typeface="Calibri"/>
              <a:ea typeface="Calibri"/>
              <a:cs typeface="Calibri"/>
              <a:sym typeface="Calibri"/>
            </a:endParaRPr>
          </a:p>
        </p:txBody>
      </p:sp>
      <p:sp>
        <p:nvSpPr>
          <p:cNvPr id="454" name="Google Shape;454;p67"/>
          <p:cNvSpPr/>
          <p:nvPr/>
        </p:nvSpPr>
        <p:spPr>
          <a:xfrm>
            <a:off x="3518025" y="2899900"/>
            <a:ext cx="1361400" cy="803100"/>
          </a:xfrm>
          <a:prstGeom prst="rect">
            <a:avLst/>
          </a:prstGeom>
          <a:noFill/>
          <a:ln w="38100" cap="flat" cmpd="sng">
            <a:solidFill>
              <a:srgbClr val="45818E"/>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45818E"/>
                </a:solidFill>
                <a:latin typeface="Calibri"/>
                <a:ea typeface="Calibri"/>
                <a:cs typeface="Calibri"/>
                <a:sym typeface="Calibri"/>
              </a:rPr>
              <a:t>ChipB</a:t>
            </a:r>
            <a:endParaRPr sz="1800" b="1" i="0" u="none" strike="noStrike" cap="none">
              <a:solidFill>
                <a:srgbClr val="45818E"/>
              </a:solidFill>
              <a:latin typeface="Calibri"/>
              <a:ea typeface="Calibri"/>
              <a:cs typeface="Calibri"/>
              <a:sym typeface="Calibri"/>
            </a:endParaRPr>
          </a:p>
        </p:txBody>
      </p:sp>
      <p:cxnSp>
        <p:nvCxnSpPr>
          <p:cNvPr id="455" name="Google Shape;455;p67"/>
          <p:cNvCxnSpPr/>
          <p:nvPr/>
        </p:nvCxnSpPr>
        <p:spPr>
          <a:xfrm>
            <a:off x="3294350" y="3092225"/>
            <a:ext cx="223500" cy="0"/>
          </a:xfrm>
          <a:prstGeom prst="straightConnector1">
            <a:avLst/>
          </a:prstGeom>
          <a:noFill/>
          <a:ln w="38100" cap="flat" cmpd="sng">
            <a:solidFill>
              <a:srgbClr val="45818E"/>
            </a:solidFill>
            <a:prstDash val="solid"/>
            <a:round/>
            <a:headEnd type="none" w="sm" len="sm"/>
            <a:tailEnd type="none" w="sm" len="sm"/>
          </a:ln>
        </p:spPr>
      </p:cxnSp>
      <p:cxnSp>
        <p:nvCxnSpPr>
          <p:cNvPr id="456" name="Google Shape;456;p67"/>
          <p:cNvCxnSpPr/>
          <p:nvPr/>
        </p:nvCxnSpPr>
        <p:spPr>
          <a:xfrm>
            <a:off x="3294350" y="3229375"/>
            <a:ext cx="223500" cy="0"/>
          </a:xfrm>
          <a:prstGeom prst="straightConnector1">
            <a:avLst/>
          </a:prstGeom>
          <a:noFill/>
          <a:ln w="38100" cap="flat" cmpd="sng">
            <a:solidFill>
              <a:srgbClr val="45818E"/>
            </a:solidFill>
            <a:prstDash val="solid"/>
            <a:round/>
            <a:headEnd type="none" w="sm" len="sm"/>
            <a:tailEnd type="none" w="sm" len="sm"/>
          </a:ln>
        </p:spPr>
      </p:cxnSp>
      <p:cxnSp>
        <p:nvCxnSpPr>
          <p:cNvPr id="457" name="Google Shape;457;p67"/>
          <p:cNvCxnSpPr/>
          <p:nvPr/>
        </p:nvCxnSpPr>
        <p:spPr>
          <a:xfrm>
            <a:off x="3294350" y="3370050"/>
            <a:ext cx="223500" cy="0"/>
          </a:xfrm>
          <a:prstGeom prst="straightConnector1">
            <a:avLst/>
          </a:prstGeom>
          <a:noFill/>
          <a:ln w="38100" cap="flat" cmpd="sng">
            <a:solidFill>
              <a:srgbClr val="45818E"/>
            </a:solidFill>
            <a:prstDash val="solid"/>
            <a:round/>
            <a:headEnd type="none" w="sm" len="sm"/>
            <a:tailEnd type="none" w="sm" len="sm"/>
          </a:ln>
        </p:spPr>
      </p:cxnSp>
      <p:cxnSp>
        <p:nvCxnSpPr>
          <p:cNvPr id="458" name="Google Shape;458;p67"/>
          <p:cNvCxnSpPr/>
          <p:nvPr/>
        </p:nvCxnSpPr>
        <p:spPr>
          <a:xfrm>
            <a:off x="3294350" y="3510725"/>
            <a:ext cx="223500" cy="0"/>
          </a:xfrm>
          <a:prstGeom prst="straightConnector1">
            <a:avLst/>
          </a:prstGeom>
          <a:noFill/>
          <a:ln w="38100" cap="flat" cmpd="sng">
            <a:solidFill>
              <a:srgbClr val="45818E"/>
            </a:solidFill>
            <a:prstDash val="solid"/>
            <a:round/>
            <a:headEnd type="none" w="sm" len="sm"/>
            <a:tailEnd type="none" w="sm" len="sm"/>
          </a:ln>
        </p:spPr>
      </p:cxnSp>
      <p:sp>
        <p:nvSpPr>
          <p:cNvPr id="459" name="Google Shape;459;p67"/>
          <p:cNvSpPr/>
          <p:nvPr/>
        </p:nvSpPr>
        <p:spPr>
          <a:xfrm>
            <a:off x="5326325" y="3246568"/>
            <a:ext cx="3817675" cy="1887675"/>
          </a:xfrm>
          <a:prstGeom prst="rect">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674EA7"/>
                </a:solidFill>
                <a:latin typeface="Courier New"/>
                <a:ea typeface="Courier New"/>
                <a:cs typeface="Courier New"/>
                <a:sym typeface="Courier New"/>
              </a:rPr>
              <a:t>ChipA</a:t>
            </a:r>
            <a:r>
              <a:rPr lang="en-US" sz="1600" b="0" i="0" u="none" strike="noStrike" cap="none">
                <a:solidFill>
                  <a:srgbClr val="000000"/>
                </a:solidFill>
                <a:latin typeface="Courier New"/>
                <a:ea typeface="Courier New"/>
                <a:cs typeface="Courier New"/>
                <a:sym typeface="Courier New"/>
              </a:rPr>
              <a:t> (</a:t>
            </a:r>
            <a:r>
              <a:rPr lang="en-US" sz="1600" b="1" i="0" u="none" strike="noStrike" cap="none">
                <a:solidFill>
                  <a:srgbClr val="674EA7"/>
                </a:solidFill>
                <a:latin typeface="Courier New"/>
                <a:ea typeface="Courier New"/>
                <a:cs typeface="Courier New"/>
                <a:sym typeface="Courier New"/>
              </a:rPr>
              <a:t>out</a:t>
            </a:r>
            <a:r>
              <a:rPr lang="en-US" sz="1600" b="1" i="0" u="none" strike="noStrike" cap="none">
                <a:solidFill>
                  <a:srgbClr val="000000"/>
                </a:solidFill>
                <a:latin typeface="Courier New"/>
                <a:ea typeface="Courier New"/>
                <a:cs typeface="Courier New"/>
                <a:sym typeface="Courier New"/>
              </a:rPr>
              <a:t>[0..3]</a:t>
            </a:r>
            <a:r>
              <a:rPr lang="en-US" sz="1600" b="0" i="0" u="none" strike="noStrike" cap="none">
                <a:solidFill>
                  <a:srgbClr val="000000"/>
                </a:solidFill>
                <a:latin typeface="Courier New"/>
                <a:ea typeface="Courier New"/>
                <a:cs typeface="Courier New"/>
                <a:sym typeface="Courier New"/>
              </a:rPr>
              <a:t>=</a:t>
            </a:r>
            <a:r>
              <a:rPr lang="en-US" sz="1600" b="1" i="0" u="none" strike="noStrike" cap="none">
                <a:solidFill>
                  <a:srgbClr val="E69138"/>
                </a:solidFill>
                <a:latin typeface="Courier New"/>
                <a:ea typeface="Courier New"/>
                <a:cs typeface="Courier New"/>
                <a:sym typeface="Courier New"/>
              </a:rPr>
              <a:t>w1</a:t>
            </a:r>
            <a:r>
              <a:rPr lang="en-US" sz="1600" b="1" i="0" u="none" strike="noStrike" cap="none">
                <a:solidFill>
                  <a:srgbClr val="000000"/>
                </a:solidFill>
                <a:latin typeface="Courier New"/>
                <a:ea typeface="Courier New"/>
                <a:cs typeface="Courier New"/>
                <a:sym typeface="Courier New"/>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a:t>
            </a:r>
            <a:r>
              <a:rPr lang="en-US" sz="1600" b="1" i="0" u="none" strike="noStrike" cap="none">
                <a:solidFill>
                  <a:srgbClr val="674EA7"/>
                </a:solidFill>
                <a:latin typeface="Courier New"/>
                <a:ea typeface="Courier New"/>
                <a:cs typeface="Courier New"/>
                <a:sym typeface="Courier New"/>
              </a:rPr>
              <a:t>out</a:t>
            </a:r>
            <a:r>
              <a:rPr lang="en-US" sz="1600" b="1" i="0" u="none" strike="noStrike" cap="none">
                <a:solidFill>
                  <a:srgbClr val="000000"/>
                </a:solidFill>
                <a:latin typeface="Courier New"/>
                <a:ea typeface="Courier New"/>
                <a:cs typeface="Courier New"/>
                <a:sym typeface="Courier New"/>
              </a:rPr>
              <a:t>[2..5]</a:t>
            </a:r>
            <a:r>
              <a:rPr lang="en-US" sz="1600" b="0" i="0" u="none" strike="noStrike" cap="none">
                <a:solidFill>
                  <a:srgbClr val="000000"/>
                </a:solidFill>
                <a:latin typeface="Courier New"/>
                <a:ea typeface="Courier New"/>
                <a:cs typeface="Courier New"/>
                <a:sym typeface="Courier New"/>
              </a:rPr>
              <a:t>=</a:t>
            </a:r>
            <a:r>
              <a:rPr lang="en-US" sz="1600" b="1" i="0" u="none" strike="noStrike" cap="none">
                <a:solidFill>
                  <a:srgbClr val="CC0000"/>
                </a:solidFill>
                <a:latin typeface="Courier New"/>
                <a:ea typeface="Courier New"/>
                <a:cs typeface="Courier New"/>
                <a:sym typeface="Courier New"/>
              </a:rPr>
              <a:t>w2</a:t>
            </a:r>
            <a:r>
              <a:rPr lang="en-US" sz="1600" b="1" i="0" u="none" strike="noStrike" cap="none">
                <a:solidFill>
                  <a:srgbClr val="000000"/>
                </a:solidFill>
                <a:latin typeface="Courier New"/>
                <a:ea typeface="Courier New"/>
                <a:cs typeface="Courier New"/>
                <a:sym typeface="Courier New"/>
              </a:rPr>
              <a:t>,</a:t>
            </a:r>
            <a:endParaRPr sz="1600" b="1" i="0" u="none" strike="noStrike" cap="none">
              <a:solidFill>
                <a:srgbClr val="E69138"/>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E69138"/>
                </a:solidFill>
                <a:latin typeface="Courier New"/>
                <a:ea typeface="Courier New"/>
                <a:cs typeface="Courier New"/>
                <a:sym typeface="Courier New"/>
              </a:rPr>
              <a:t>       </a:t>
            </a:r>
            <a:r>
              <a:rPr lang="en-US" sz="1600" b="1" i="0" u="none" strike="noStrike" cap="none">
                <a:solidFill>
                  <a:srgbClr val="674EA7"/>
                </a:solidFill>
                <a:latin typeface="Courier New"/>
                <a:ea typeface="Courier New"/>
                <a:cs typeface="Courier New"/>
                <a:sym typeface="Courier New"/>
              </a:rPr>
              <a:t>out</a:t>
            </a:r>
            <a:r>
              <a:rPr lang="en-US" sz="1600" b="1" i="0" u="none" strike="noStrike" cap="none">
                <a:solidFill>
                  <a:srgbClr val="000000"/>
                </a:solidFill>
                <a:latin typeface="Courier New"/>
                <a:ea typeface="Courier New"/>
                <a:cs typeface="Courier New"/>
                <a:sym typeface="Courier New"/>
              </a:rPr>
              <a:t>[5]</a:t>
            </a:r>
            <a:r>
              <a:rPr lang="en-US" sz="1600" b="0" i="0" u="none" strike="noStrike" cap="none">
                <a:solidFill>
                  <a:srgbClr val="000000"/>
                </a:solidFill>
                <a:latin typeface="Courier New"/>
                <a:ea typeface="Courier New"/>
                <a:cs typeface="Courier New"/>
                <a:sym typeface="Courier New"/>
              </a:rPr>
              <a:t>=</a:t>
            </a:r>
            <a:r>
              <a:rPr lang="en-US" sz="1600" b="1" i="0" u="none" strike="noStrike" cap="none">
                <a:solidFill>
                  <a:srgbClr val="741B47"/>
                </a:solidFill>
                <a:latin typeface="Courier New"/>
                <a:ea typeface="Courier New"/>
                <a:cs typeface="Courier New"/>
                <a:sym typeface="Courier New"/>
              </a:rPr>
              <a:t>w3</a:t>
            </a:r>
            <a:r>
              <a:rPr lang="en-US" sz="1600" b="0" i="0" u="none" strike="noStrike" cap="none">
                <a:solidFill>
                  <a:srgbClr val="000000"/>
                </a:solidFill>
                <a:latin typeface="Courier New"/>
                <a:ea typeface="Courier New"/>
                <a:cs typeface="Courier New"/>
                <a:sym typeface="Courier New"/>
              </a:rPr>
              <a:t>);</a:t>
            </a:r>
            <a:endParaRPr sz="1600" b="0"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45818E"/>
                </a:solidFill>
                <a:latin typeface="Courier New"/>
                <a:ea typeface="Courier New"/>
                <a:cs typeface="Courier New"/>
                <a:sym typeface="Courier New"/>
              </a:rPr>
              <a:t>ChipB</a:t>
            </a:r>
            <a:r>
              <a:rPr lang="en-US" sz="1600" b="0" i="0" u="none" strike="noStrike" cap="none">
                <a:solidFill>
                  <a:srgbClr val="000000"/>
                </a:solidFill>
                <a:latin typeface="Courier New"/>
                <a:ea typeface="Courier New"/>
                <a:cs typeface="Courier New"/>
                <a:sym typeface="Courier New"/>
              </a:rPr>
              <a:t> (</a:t>
            </a:r>
            <a:r>
              <a:rPr lang="en-US" sz="1600" b="1" i="0" u="none" strike="noStrike" cap="none">
                <a:solidFill>
                  <a:srgbClr val="45818E"/>
                </a:solidFill>
                <a:latin typeface="Courier New"/>
                <a:ea typeface="Courier New"/>
                <a:cs typeface="Courier New"/>
                <a:sym typeface="Courier New"/>
              </a:rPr>
              <a:t>in</a:t>
            </a:r>
            <a:r>
              <a:rPr lang="en-US" sz="1600" b="0" i="0" u="none" strike="noStrike" cap="none">
                <a:solidFill>
                  <a:srgbClr val="000000"/>
                </a:solidFill>
                <a:latin typeface="Courier New"/>
                <a:ea typeface="Courier New"/>
                <a:cs typeface="Courier New"/>
                <a:sym typeface="Courier New"/>
              </a:rPr>
              <a:t>=</a:t>
            </a:r>
            <a:r>
              <a:rPr lang="en-US" sz="1600" b="1" i="0" u="none" strike="noStrike" cap="none">
                <a:solidFill>
                  <a:srgbClr val="E69138"/>
                </a:solidFill>
                <a:latin typeface="Courier New"/>
                <a:ea typeface="Courier New"/>
                <a:cs typeface="Courier New"/>
                <a:sym typeface="Courier New"/>
              </a:rPr>
              <a:t>w1</a:t>
            </a:r>
            <a:r>
              <a:rPr lang="en-US" sz="1600" b="0" i="0" u="none" strike="noStrike" cap="none">
                <a:solidFill>
                  <a:srgbClr val="000000"/>
                </a:solidFill>
                <a:latin typeface="Courier New"/>
                <a:ea typeface="Courier New"/>
                <a:cs typeface="Courier New"/>
                <a:sym typeface="Courier New"/>
              </a:rPr>
              <a:t>);</a:t>
            </a:r>
            <a:endParaRPr sz="1600" b="0"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45818E"/>
                </a:solidFill>
                <a:latin typeface="Courier New"/>
                <a:ea typeface="Courier New"/>
                <a:cs typeface="Courier New"/>
                <a:sym typeface="Courier New"/>
              </a:rPr>
              <a:t>ChipB</a:t>
            </a:r>
            <a:r>
              <a:rPr lang="en-US" sz="1600" b="0" i="0" u="none" strike="noStrike" cap="none">
                <a:solidFill>
                  <a:srgbClr val="000000"/>
                </a:solidFill>
                <a:latin typeface="Courier New"/>
                <a:ea typeface="Courier New"/>
                <a:cs typeface="Courier New"/>
                <a:sym typeface="Courier New"/>
              </a:rPr>
              <a:t> (</a:t>
            </a:r>
            <a:r>
              <a:rPr lang="en-US" sz="1600" b="1" i="0" u="none" strike="noStrike" cap="none">
                <a:solidFill>
                  <a:srgbClr val="45818E"/>
                </a:solidFill>
                <a:latin typeface="Courier New"/>
                <a:ea typeface="Courier New"/>
                <a:cs typeface="Courier New"/>
                <a:sym typeface="Courier New"/>
              </a:rPr>
              <a:t>in</a:t>
            </a:r>
            <a:r>
              <a:rPr lang="en-US" sz="1600" b="0" i="0" u="none" strike="noStrike" cap="none">
                <a:solidFill>
                  <a:srgbClr val="000000"/>
                </a:solidFill>
                <a:latin typeface="Courier New"/>
                <a:ea typeface="Courier New"/>
                <a:cs typeface="Courier New"/>
                <a:sym typeface="Courier New"/>
              </a:rPr>
              <a:t>=</a:t>
            </a:r>
            <a:r>
              <a:rPr lang="en-US" sz="1600" b="1" i="0" u="none" strike="noStrike" cap="none">
                <a:solidFill>
                  <a:srgbClr val="CC0000"/>
                </a:solidFill>
                <a:latin typeface="Courier New"/>
                <a:ea typeface="Courier New"/>
                <a:cs typeface="Courier New"/>
                <a:sym typeface="Courier New"/>
              </a:rPr>
              <a:t>w2</a:t>
            </a:r>
            <a:r>
              <a:rPr lang="en-US" sz="1600" b="0" i="0" u="none" strike="noStrike" cap="none">
                <a:solidFill>
                  <a:srgbClr val="000000"/>
                </a:solidFill>
                <a:latin typeface="Courier New"/>
                <a:ea typeface="Courier New"/>
                <a:cs typeface="Courier New"/>
                <a:sym typeface="Courier New"/>
              </a:rPr>
              <a:t>);</a:t>
            </a:r>
            <a:endParaRPr sz="1600" b="0"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6AA84F"/>
                </a:solidFill>
                <a:latin typeface="Courier New"/>
                <a:ea typeface="Courier New"/>
                <a:cs typeface="Courier New"/>
                <a:sym typeface="Courier New"/>
              </a:rPr>
              <a:t>ChipC</a:t>
            </a:r>
            <a:r>
              <a:rPr lang="en-US" sz="1600" b="0" i="0" u="none" strike="noStrike" cap="none">
                <a:solidFill>
                  <a:srgbClr val="000000"/>
                </a:solidFill>
                <a:latin typeface="Courier New"/>
                <a:ea typeface="Courier New"/>
                <a:cs typeface="Courier New"/>
                <a:sym typeface="Courier New"/>
              </a:rPr>
              <a:t> (</a:t>
            </a:r>
            <a:r>
              <a:rPr lang="en-US" sz="1600" b="1" i="0" u="none" strike="noStrike" cap="none">
                <a:solidFill>
                  <a:srgbClr val="6AA84F"/>
                </a:solidFill>
                <a:latin typeface="Courier New"/>
                <a:ea typeface="Courier New"/>
                <a:cs typeface="Courier New"/>
                <a:sym typeface="Courier New"/>
              </a:rPr>
              <a:t>in</a:t>
            </a:r>
            <a:r>
              <a:rPr lang="en-US" sz="1600" b="0" i="0" u="none" strike="noStrike" cap="none">
                <a:solidFill>
                  <a:srgbClr val="000000"/>
                </a:solidFill>
                <a:latin typeface="Courier New"/>
                <a:ea typeface="Courier New"/>
                <a:cs typeface="Courier New"/>
                <a:sym typeface="Courier New"/>
              </a:rPr>
              <a:t>=</a:t>
            </a:r>
            <a:r>
              <a:rPr lang="en-US" sz="1600" b="1" i="0" u="none" strike="noStrike" cap="none">
                <a:solidFill>
                  <a:srgbClr val="741B47"/>
                </a:solidFill>
                <a:latin typeface="Courier New"/>
                <a:ea typeface="Courier New"/>
                <a:cs typeface="Courier New"/>
                <a:sym typeface="Courier New"/>
              </a:rPr>
              <a:t>w3</a:t>
            </a:r>
            <a:r>
              <a:rPr lang="en-US" sz="1600" b="0" i="0" u="none" strike="noStrike" cap="none">
                <a:solidFill>
                  <a:srgbClr val="000000"/>
                </a:solidFill>
                <a:latin typeface="Courier New"/>
                <a:ea typeface="Courier New"/>
                <a:cs typeface="Courier New"/>
                <a:sym typeface="Courier New"/>
              </a:rPr>
              <a:t>);</a:t>
            </a:r>
            <a:endParaRPr sz="1600" b="0" i="0" u="none" strike="noStrike" cap="none">
              <a:solidFill>
                <a:srgbClr val="000000"/>
              </a:solidFill>
              <a:latin typeface="Courier New"/>
              <a:ea typeface="Courier New"/>
              <a:cs typeface="Courier New"/>
              <a:sym typeface="Courier New"/>
            </a:endParaRPr>
          </a:p>
        </p:txBody>
      </p:sp>
      <p:cxnSp>
        <p:nvCxnSpPr>
          <p:cNvPr id="460" name="Google Shape;460;p67"/>
          <p:cNvCxnSpPr/>
          <p:nvPr/>
        </p:nvCxnSpPr>
        <p:spPr>
          <a:xfrm>
            <a:off x="1933050" y="3090800"/>
            <a:ext cx="1361400" cy="0"/>
          </a:xfrm>
          <a:prstGeom prst="straightConnector1">
            <a:avLst/>
          </a:prstGeom>
          <a:noFill/>
          <a:ln w="38100" cap="flat" cmpd="sng">
            <a:solidFill>
              <a:srgbClr val="E69138"/>
            </a:solidFill>
            <a:prstDash val="solid"/>
            <a:round/>
            <a:headEnd type="none" w="sm" len="sm"/>
            <a:tailEnd type="none" w="sm" len="sm"/>
          </a:ln>
        </p:spPr>
      </p:cxnSp>
      <p:cxnSp>
        <p:nvCxnSpPr>
          <p:cNvPr id="461" name="Google Shape;461;p67"/>
          <p:cNvCxnSpPr/>
          <p:nvPr/>
        </p:nvCxnSpPr>
        <p:spPr>
          <a:xfrm>
            <a:off x="1933050" y="3227950"/>
            <a:ext cx="1361400" cy="0"/>
          </a:xfrm>
          <a:prstGeom prst="straightConnector1">
            <a:avLst/>
          </a:prstGeom>
          <a:noFill/>
          <a:ln w="38100" cap="flat" cmpd="sng">
            <a:solidFill>
              <a:srgbClr val="E69138"/>
            </a:solidFill>
            <a:prstDash val="solid"/>
            <a:round/>
            <a:headEnd type="none" w="sm" len="sm"/>
            <a:tailEnd type="none" w="sm" len="sm"/>
          </a:ln>
        </p:spPr>
      </p:cxnSp>
      <p:cxnSp>
        <p:nvCxnSpPr>
          <p:cNvPr id="462" name="Google Shape;462;p67"/>
          <p:cNvCxnSpPr/>
          <p:nvPr/>
        </p:nvCxnSpPr>
        <p:spPr>
          <a:xfrm>
            <a:off x="1933050" y="3368625"/>
            <a:ext cx="1361400" cy="0"/>
          </a:xfrm>
          <a:prstGeom prst="straightConnector1">
            <a:avLst/>
          </a:prstGeom>
          <a:noFill/>
          <a:ln w="38100" cap="flat" cmpd="sng">
            <a:solidFill>
              <a:srgbClr val="E69138"/>
            </a:solidFill>
            <a:prstDash val="solid"/>
            <a:round/>
            <a:headEnd type="none" w="sm" len="sm"/>
            <a:tailEnd type="none" w="sm" len="sm"/>
          </a:ln>
        </p:spPr>
      </p:cxnSp>
      <p:cxnSp>
        <p:nvCxnSpPr>
          <p:cNvPr id="463" name="Google Shape;463;p67"/>
          <p:cNvCxnSpPr/>
          <p:nvPr/>
        </p:nvCxnSpPr>
        <p:spPr>
          <a:xfrm>
            <a:off x="1933050" y="3509300"/>
            <a:ext cx="1361400" cy="0"/>
          </a:xfrm>
          <a:prstGeom prst="straightConnector1">
            <a:avLst/>
          </a:prstGeom>
          <a:noFill/>
          <a:ln w="38100" cap="flat" cmpd="sng">
            <a:solidFill>
              <a:srgbClr val="E69138"/>
            </a:solidFill>
            <a:prstDash val="solid"/>
            <a:round/>
            <a:headEnd type="none" w="sm" len="sm"/>
            <a:tailEnd type="none" w="sm" len="sm"/>
          </a:ln>
        </p:spPr>
      </p:cxnSp>
      <p:sp>
        <p:nvSpPr>
          <p:cNvPr id="464" name="Google Shape;464;p67"/>
          <p:cNvSpPr txBox="1"/>
          <p:nvPr/>
        </p:nvSpPr>
        <p:spPr>
          <a:xfrm>
            <a:off x="2083625" y="2768850"/>
            <a:ext cx="1162200" cy="281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E69138"/>
                </a:solidFill>
                <a:latin typeface="Courier New"/>
                <a:ea typeface="Courier New"/>
                <a:cs typeface="Courier New"/>
                <a:sym typeface="Courier New"/>
              </a:rPr>
              <a:t>w1 (4)</a:t>
            </a:r>
            <a:endParaRPr sz="1200" b="1" i="0" u="none" strike="noStrike" cap="none">
              <a:solidFill>
                <a:srgbClr val="E69138"/>
              </a:solidFill>
              <a:latin typeface="Courier New"/>
              <a:ea typeface="Courier New"/>
              <a:cs typeface="Courier New"/>
              <a:sym typeface="Courier New"/>
            </a:endParaRPr>
          </a:p>
        </p:txBody>
      </p:sp>
      <p:sp>
        <p:nvSpPr>
          <p:cNvPr id="465" name="Google Shape;465;p67"/>
          <p:cNvSpPr txBox="1"/>
          <p:nvPr/>
        </p:nvSpPr>
        <p:spPr>
          <a:xfrm>
            <a:off x="1272575" y="3137275"/>
            <a:ext cx="532500" cy="281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674EA7"/>
                </a:solidFill>
                <a:latin typeface="Courier New"/>
                <a:ea typeface="Courier New"/>
                <a:cs typeface="Courier New"/>
                <a:sym typeface="Courier New"/>
              </a:rPr>
              <a:t>out (8)</a:t>
            </a:r>
            <a:endParaRPr sz="1200" b="1" i="0" u="none" strike="noStrike" cap="none">
              <a:solidFill>
                <a:srgbClr val="674EA7"/>
              </a:solidFill>
              <a:latin typeface="Courier New"/>
              <a:ea typeface="Courier New"/>
              <a:cs typeface="Courier New"/>
              <a:sym typeface="Courier New"/>
            </a:endParaRPr>
          </a:p>
        </p:txBody>
      </p:sp>
      <p:sp>
        <p:nvSpPr>
          <p:cNvPr id="466" name="Google Shape;466;p67"/>
          <p:cNvSpPr txBox="1"/>
          <p:nvPr/>
        </p:nvSpPr>
        <p:spPr>
          <a:xfrm>
            <a:off x="3450325" y="3137275"/>
            <a:ext cx="532500" cy="281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45818E"/>
                </a:solidFill>
                <a:latin typeface="Courier New"/>
                <a:ea typeface="Courier New"/>
                <a:cs typeface="Courier New"/>
                <a:sym typeface="Courier New"/>
              </a:rPr>
              <a:t>in (4)</a:t>
            </a:r>
            <a:endParaRPr sz="1200" b="1" i="0" u="none" strike="noStrike" cap="none">
              <a:solidFill>
                <a:srgbClr val="45818E"/>
              </a:solidFill>
              <a:latin typeface="Courier New"/>
              <a:ea typeface="Courier New"/>
              <a:cs typeface="Courier New"/>
              <a:sym typeface="Courier New"/>
            </a:endParaRPr>
          </a:p>
        </p:txBody>
      </p:sp>
      <p:sp>
        <p:nvSpPr>
          <p:cNvPr id="467" name="Google Shape;467;p67"/>
          <p:cNvSpPr/>
          <p:nvPr/>
        </p:nvSpPr>
        <p:spPr>
          <a:xfrm>
            <a:off x="3518025" y="3927800"/>
            <a:ext cx="1361400" cy="803100"/>
          </a:xfrm>
          <a:prstGeom prst="rect">
            <a:avLst/>
          </a:prstGeom>
          <a:noFill/>
          <a:ln w="38100" cap="flat" cmpd="sng">
            <a:solidFill>
              <a:srgbClr val="45818E"/>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45818E"/>
                </a:solidFill>
                <a:latin typeface="Calibri"/>
                <a:ea typeface="Calibri"/>
                <a:cs typeface="Calibri"/>
                <a:sym typeface="Calibri"/>
              </a:rPr>
              <a:t>ChipB</a:t>
            </a:r>
            <a:endParaRPr sz="1800" b="1" i="0" u="none" strike="noStrike" cap="none">
              <a:solidFill>
                <a:srgbClr val="45818E"/>
              </a:solidFill>
              <a:latin typeface="Calibri"/>
              <a:ea typeface="Calibri"/>
              <a:cs typeface="Calibri"/>
              <a:sym typeface="Calibri"/>
            </a:endParaRPr>
          </a:p>
        </p:txBody>
      </p:sp>
      <p:sp>
        <p:nvSpPr>
          <p:cNvPr id="468" name="Google Shape;468;p67"/>
          <p:cNvSpPr/>
          <p:nvPr/>
        </p:nvSpPr>
        <p:spPr>
          <a:xfrm>
            <a:off x="3518025" y="4955700"/>
            <a:ext cx="1361400" cy="552000"/>
          </a:xfrm>
          <a:prstGeom prst="rect">
            <a:avLst/>
          </a:prstGeom>
          <a:noFill/>
          <a:ln w="3810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6AA84F"/>
                </a:solidFill>
                <a:latin typeface="Calibri"/>
                <a:ea typeface="Calibri"/>
                <a:cs typeface="Calibri"/>
                <a:sym typeface="Calibri"/>
              </a:rPr>
              <a:t>ChipC</a:t>
            </a:r>
            <a:endParaRPr sz="1800" b="1" i="0" u="none" strike="noStrike" cap="none">
              <a:solidFill>
                <a:srgbClr val="6AA84F"/>
              </a:solidFill>
              <a:latin typeface="Calibri"/>
              <a:ea typeface="Calibri"/>
              <a:cs typeface="Calibri"/>
              <a:sym typeface="Calibri"/>
            </a:endParaRPr>
          </a:p>
        </p:txBody>
      </p:sp>
      <p:sp>
        <p:nvSpPr>
          <p:cNvPr id="469" name="Google Shape;469;p67"/>
          <p:cNvSpPr txBox="1"/>
          <p:nvPr/>
        </p:nvSpPr>
        <p:spPr>
          <a:xfrm>
            <a:off x="3450325" y="4188650"/>
            <a:ext cx="532500" cy="281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45818E"/>
                </a:solidFill>
                <a:latin typeface="Courier New"/>
                <a:ea typeface="Courier New"/>
                <a:cs typeface="Courier New"/>
                <a:sym typeface="Courier New"/>
              </a:rPr>
              <a:t>in (4)</a:t>
            </a:r>
            <a:endParaRPr sz="1200" b="1" i="0" u="none" strike="noStrike" cap="none">
              <a:solidFill>
                <a:srgbClr val="45818E"/>
              </a:solidFill>
              <a:latin typeface="Courier New"/>
              <a:ea typeface="Courier New"/>
              <a:cs typeface="Courier New"/>
              <a:sym typeface="Courier New"/>
            </a:endParaRPr>
          </a:p>
        </p:txBody>
      </p:sp>
      <p:sp>
        <p:nvSpPr>
          <p:cNvPr id="470" name="Google Shape;470;p67"/>
          <p:cNvSpPr txBox="1"/>
          <p:nvPr/>
        </p:nvSpPr>
        <p:spPr>
          <a:xfrm>
            <a:off x="3450325" y="5091000"/>
            <a:ext cx="532500" cy="281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6AA84F"/>
                </a:solidFill>
                <a:latin typeface="Courier New"/>
                <a:ea typeface="Courier New"/>
                <a:cs typeface="Courier New"/>
                <a:sym typeface="Courier New"/>
              </a:rPr>
              <a:t>in (1)</a:t>
            </a:r>
            <a:endParaRPr sz="1200" b="1" i="0" u="none" strike="noStrike" cap="none">
              <a:solidFill>
                <a:srgbClr val="6AA84F"/>
              </a:solidFill>
              <a:latin typeface="Courier New"/>
              <a:ea typeface="Courier New"/>
              <a:cs typeface="Courier New"/>
              <a:sym typeface="Courier New"/>
            </a:endParaRPr>
          </a:p>
        </p:txBody>
      </p:sp>
      <p:cxnSp>
        <p:nvCxnSpPr>
          <p:cNvPr id="471" name="Google Shape;471;p67"/>
          <p:cNvCxnSpPr/>
          <p:nvPr/>
        </p:nvCxnSpPr>
        <p:spPr>
          <a:xfrm>
            <a:off x="3294350" y="4120100"/>
            <a:ext cx="223500" cy="0"/>
          </a:xfrm>
          <a:prstGeom prst="straightConnector1">
            <a:avLst/>
          </a:prstGeom>
          <a:noFill/>
          <a:ln w="38100" cap="flat" cmpd="sng">
            <a:solidFill>
              <a:srgbClr val="45818E"/>
            </a:solidFill>
            <a:prstDash val="solid"/>
            <a:round/>
            <a:headEnd type="none" w="sm" len="sm"/>
            <a:tailEnd type="none" w="sm" len="sm"/>
          </a:ln>
        </p:spPr>
      </p:cxnSp>
      <p:cxnSp>
        <p:nvCxnSpPr>
          <p:cNvPr id="472" name="Google Shape;472;p67"/>
          <p:cNvCxnSpPr/>
          <p:nvPr/>
        </p:nvCxnSpPr>
        <p:spPr>
          <a:xfrm>
            <a:off x="3294350" y="4257250"/>
            <a:ext cx="223500" cy="0"/>
          </a:xfrm>
          <a:prstGeom prst="straightConnector1">
            <a:avLst/>
          </a:prstGeom>
          <a:noFill/>
          <a:ln w="38100" cap="flat" cmpd="sng">
            <a:solidFill>
              <a:srgbClr val="45818E"/>
            </a:solidFill>
            <a:prstDash val="solid"/>
            <a:round/>
            <a:headEnd type="none" w="sm" len="sm"/>
            <a:tailEnd type="none" w="sm" len="sm"/>
          </a:ln>
        </p:spPr>
      </p:cxnSp>
      <p:cxnSp>
        <p:nvCxnSpPr>
          <p:cNvPr id="473" name="Google Shape;473;p67"/>
          <p:cNvCxnSpPr/>
          <p:nvPr/>
        </p:nvCxnSpPr>
        <p:spPr>
          <a:xfrm>
            <a:off x="3294350" y="4397925"/>
            <a:ext cx="223500" cy="0"/>
          </a:xfrm>
          <a:prstGeom prst="straightConnector1">
            <a:avLst/>
          </a:prstGeom>
          <a:noFill/>
          <a:ln w="38100" cap="flat" cmpd="sng">
            <a:solidFill>
              <a:srgbClr val="45818E"/>
            </a:solidFill>
            <a:prstDash val="solid"/>
            <a:round/>
            <a:headEnd type="none" w="sm" len="sm"/>
            <a:tailEnd type="none" w="sm" len="sm"/>
          </a:ln>
        </p:spPr>
      </p:cxnSp>
      <p:cxnSp>
        <p:nvCxnSpPr>
          <p:cNvPr id="474" name="Google Shape;474;p67"/>
          <p:cNvCxnSpPr/>
          <p:nvPr/>
        </p:nvCxnSpPr>
        <p:spPr>
          <a:xfrm>
            <a:off x="3294350" y="4538600"/>
            <a:ext cx="223500" cy="0"/>
          </a:xfrm>
          <a:prstGeom prst="straightConnector1">
            <a:avLst/>
          </a:prstGeom>
          <a:noFill/>
          <a:ln w="38100" cap="flat" cmpd="sng">
            <a:solidFill>
              <a:srgbClr val="45818E"/>
            </a:solidFill>
            <a:prstDash val="solid"/>
            <a:round/>
            <a:headEnd type="none" w="sm" len="sm"/>
            <a:tailEnd type="none" w="sm" len="sm"/>
          </a:ln>
        </p:spPr>
      </p:cxnSp>
      <p:cxnSp>
        <p:nvCxnSpPr>
          <p:cNvPr id="475" name="Google Shape;475;p67"/>
          <p:cNvCxnSpPr/>
          <p:nvPr/>
        </p:nvCxnSpPr>
        <p:spPr>
          <a:xfrm>
            <a:off x="3294350" y="5231700"/>
            <a:ext cx="223500" cy="0"/>
          </a:xfrm>
          <a:prstGeom prst="straightConnector1">
            <a:avLst/>
          </a:prstGeom>
          <a:noFill/>
          <a:ln w="38100" cap="flat" cmpd="sng">
            <a:solidFill>
              <a:srgbClr val="6AA84F"/>
            </a:solidFill>
            <a:prstDash val="solid"/>
            <a:round/>
            <a:headEnd type="none" w="sm" len="sm"/>
            <a:tailEnd type="none" w="sm" len="sm"/>
          </a:ln>
        </p:spPr>
      </p:cxnSp>
      <p:cxnSp>
        <p:nvCxnSpPr>
          <p:cNvPr id="476" name="Google Shape;476;p67"/>
          <p:cNvCxnSpPr/>
          <p:nvPr/>
        </p:nvCxnSpPr>
        <p:spPr>
          <a:xfrm>
            <a:off x="1916650" y="3357200"/>
            <a:ext cx="1391700" cy="762900"/>
          </a:xfrm>
          <a:prstGeom prst="straightConnector1">
            <a:avLst/>
          </a:prstGeom>
          <a:noFill/>
          <a:ln w="38100" cap="flat" cmpd="sng">
            <a:solidFill>
              <a:srgbClr val="CC0000"/>
            </a:solidFill>
            <a:prstDash val="solid"/>
            <a:round/>
            <a:headEnd type="none" w="sm" len="sm"/>
            <a:tailEnd type="none" w="sm" len="sm"/>
          </a:ln>
        </p:spPr>
      </p:cxnSp>
      <p:cxnSp>
        <p:nvCxnSpPr>
          <p:cNvPr id="477" name="Google Shape;477;p67"/>
          <p:cNvCxnSpPr/>
          <p:nvPr/>
        </p:nvCxnSpPr>
        <p:spPr>
          <a:xfrm>
            <a:off x="1917925" y="3502538"/>
            <a:ext cx="1391700" cy="762900"/>
          </a:xfrm>
          <a:prstGeom prst="straightConnector1">
            <a:avLst/>
          </a:prstGeom>
          <a:noFill/>
          <a:ln w="38100" cap="flat" cmpd="sng">
            <a:solidFill>
              <a:srgbClr val="CC0000"/>
            </a:solidFill>
            <a:prstDash val="solid"/>
            <a:round/>
            <a:headEnd type="none" w="sm" len="sm"/>
            <a:tailEnd type="none" w="sm" len="sm"/>
          </a:ln>
        </p:spPr>
      </p:cxnSp>
      <p:cxnSp>
        <p:nvCxnSpPr>
          <p:cNvPr id="478" name="Google Shape;478;p67"/>
          <p:cNvCxnSpPr/>
          <p:nvPr/>
        </p:nvCxnSpPr>
        <p:spPr>
          <a:xfrm>
            <a:off x="1917300" y="3651388"/>
            <a:ext cx="1391700" cy="762900"/>
          </a:xfrm>
          <a:prstGeom prst="straightConnector1">
            <a:avLst/>
          </a:prstGeom>
          <a:noFill/>
          <a:ln w="38100" cap="flat" cmpd="sng">
            <a:solidFill>
              <a:srgbClr val="CC0000"/>
            </a:solidFill>
            <a:prstDash val="solid"/>
            <a:round/>
            <a:headEnd type="none" w="sm" len="sm"/>
            <a:tailEnd type="none" w="sm" len="sm"/>
          </a:ln>
        </p:spPr>
      </p:cxnSp>
      <p:cxnSp>
        <p:nvCxnSpPr>
          <p:cNvPr id="479" name="Google Shape;479;p67"/>
          <p:cNvCxnSpPr/>
          <p:nvPr/>
        </p:nvCxnSpPr>
        <p:spPr>
          <a:xfrm>
            <a:off x="1918575" y="3796725"/>
            <a:ext cx="1391700" cy="762900"/>
          </a:xfrm>
          <a:prstGeom prst="straightConnector1">
            <a:avLst/>
          </a:prstGeom>
          <a:noFill/>
          <a:ln w="38100" cap="flat" cmpd="sng">
            <a:solidFill>
              <a:srgbClr val="CC0000"/>
            </a:solidFill>
            <a:prstDash val="solid"/>
            <a:round/>
            <a:headEnd type="none" w="sm" len="sm"/>
            <a:tailEnd type="none" w="sm" len="sm"/>
          </a:ln>
        </p:spPr>
      </p:cxnSp>
      <p:cxnSp>
        <p:nvCxnSpPr>
          <p:cNvPr id="480" name="Google Shape;480;p67"/>
          <p:cNvCxnSpPr/>
          <p:nvPr/>
        </p:nvCxnSpPr>
        <p:spPr>
          <a:xfrm>
            <a:off x="1922750" y="3784475"/>
            <a:ext cx="1391700" cy="1446600"/>
          </a:xfrm>
          <a:prstGeom prst="straightConnector1">
            <a:avLst/>
          </a:prstGeom>
          <a:noFill/>
          <a:ln w="38100" cap="flat" cmpd="sng">
            <a:solidFill>
              <a:srgbClr val="A64D79"/>
            </a:solidFill>
            <a:prstDash val="solid"/>
            <a:round/>
            <a:headEnd type="none" w="sm" len="sm"/>
            <a:tailEnd type="none" w="sm" len="sm"/>
          </a:ln>
        </p:spPr>
      </p:cxnSp>
      <p:sp>
        <p:nvSpPr>
          <p:cNvPr id="481" name="Google Shape;481;p67"/>
          <p:cNvSpPr txBox="1"/>
          <p:nvPr/>
        </p:nvSpPr>
        <p:spPr>
          <a:xfrm>
            <a:off x="2547325" y="3628675"/>
            <a:ext cx="1162200" cy="281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CC0000"/>
                </a:solidFill>
                <a:latin typeface="Courier New"/>
                <a:ea typeface="Courier New"/>
                <a:cs typeface="Courier New"/>
                <a:sym typeface="Courier New"/>
              </a:rPr>
              <a:t>w2 (4)</a:t>
            </a:r>
            <a:endParaRPr sz="1200" b="1" i="0" u="none" strike="noStrike" cap="none">
              <a:solidFill>
                <a:srgbClr val="CC0000"/>
              </a:solidFill>
              <a:latin typeface="Courier New"/>
              <a:ea typeface="Courier New"/>
              <a:cs typeface="Courier New"/>
              <a:sym typeface="Courier New"/>
            </a:endParaRPr>
          </a:p>
        </p:txBody>
      </p:sp>
      <p:sp>
        <p:nvSpPr>
          <p:cNvPr id="482" name="Google Shape;482;p67"/>
          <p:cNvSpPr txBox="1"/>
          <p:nvPr/>
        </p:nvSpPr>
        <p:spPr>
          <a:xfrm>
            <a:off x="2031400" y="4697075"/>
            <a:ext cx="1162200" cy="281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A64D79"/>
                </a:solidFill>
                <a:latin typeface="Courier New"/>
                <a:ea typeface="Courier New"/>
                <a:cs typeface="Courier New"/>
                <a:sym typeface="Courier New"/>
              </a:rPr>
              <a:t>w3 (1)</a:t>
            </a:r>
            <a:endParaRPr sz="1200" b="1" i="0" u="none" strike="noStrike" cap="none">
              <a:solidFill>
                <a:srgbClr val="A64D79"/>
              </a:solidFill>
              <a:latin typeface="Courier New"/>
              <a:ea typeface="Courier New"/>
              <a:cs typeface="Courier New"/>
              <a:sym typeface="Courier New"/>
            </a:endParaRPr>
          </a:p>
        </p:txBody>
      </p:sp>
      <p:cxnSp>
        <p:nvCxnSpPr>
          <p:cNvPr id="483" name="Google Shape;483;p67"/>
          <p:cNvCxnSpPr/>
          <p:nvPr/>
        </p:nvCxnSpPr>
        <p:spPr>
          <a:xfrm>
            <a:off x="1709550" y="3090800"/>
            <a:ext cx="223500" cy="0"/>
          </a:xfrm>
          <a:prstGeom prst="straightConnector1">
            <a:avLst/>
          </a:prstGeom>
          <a:noFill/>
          <a:ln w="38100" cap="flat" cmpd="sng">
            <a:solidFill>
              <a:srgbClr val="674EA7"/>
            </a:solidFill>
            <a:prstDash val="solid"/>
            <a:round/>
            <a:headEnd type="none" w="sm" len="sm"/>
            <a:tailEnd type="none" w="sm" len="sm"/>
          </a:ln>
        </p:spPr>
      </p:cxnSp>
      <p:cxnSp>
        <p:nvCxnSpPr>
          <p:cNvPr id="484" name="Google Shape;484;p67"/>
          <p:cNvCxnSpPr/>
          <p:nvPr/>
        </p:nvCxnSpPr>
        <p:spPr>
          <a:xfrm>
            <a:off x="1709550" y="3227950"/>
            <a:ext cx="223500" cy="0"/>
          </a:xfrm>
          <a:prstGeom prst="straightConnector1">
            <a:avLst/>
          </a:prstGeom>
          <a:noFill/>
          <a:ln w="38100" cap="flat" cmpd="sng">
            <a:solidFill>
              <a:srgbClr val="674EA7"/>
            </a:solidFill>
            <a:prstDash val="solid"/>
            <a:round/>
            <a:headEnd type="none" w="sm" len="sm"/>
            <a:tailEnd type="none" w="sm" len="sm"/>
          </a:ln>
        </p:spPr>
      </p:cxnSp>
      <p:cxnSp>
        <p:nvCxnSpPr>
          <p:cNvPr id="485" name="Google Shape;485;p67"/>
          <p:cNvCxnSpPr/>
          <p:nvPr/>
        </p:nvCxnSpPr>
        <p:spPr>
          <a:xfrm>
            <a:off x="1709550" y="3368625"/>
            <a:ext cx="223500" cy="0"/>
          </a:xfrm>
          <a:prstGeom prst="straightConnector1">
            <a:avLst/>
          </a:prstGeom>
          <a:noFill/>
          <a:ln w="38100" cap="flat" cmpd="sng">
            <a:solidFill>
              <a:srgbClr val="674EA7"/>
            </a:solidFill>
            <a:prstDash val="solid"/>
            <a:round/>
            <a:headEnd type="none" w="sm" len="sm"/>
            <a:tailEnd type="none" w="sm" len="sm"/>
          </a:ln>
        </p:spPr>
      </p:cxnSp>
      <p:cxnSp>
        <p:nvCxnSpPr>
          <p:cNvPr id="486" name="Google Shape;486;p67"/>
          <p:cNvCxnSpPr/>
          <p:nvPr/>
        </p:nvCxnSpPr>
        <p:spPr>
          <a:xfrm>
            <a:off x="1709550" y="3509300"/>
            <a:ext cx="223500" cy="0"/>
          </a:xfrm>
          <a:prstGeom prst="straightConnector1">
            <a:avLst/>
          </a:prstGeom>
          <a:noFill/>
          <a:ln w="38100" cap="flat" cmpd="sng">
            <a:solidFill>
              <a:srgbClr val="674EA7"/>
            </a:solidFill>
            <a:prstDash val="solid"/>
            <a:round/>
            <a:headEnd type="none" w="sm" len="sm"/>
            <a:tailEnd type="none" w="sm" len="sm"/>
          </a:ln>
        </p:spPr>
      </p:cxnSp>
      <p:cxnSp>
        <p:nvCxnSpPr>
          <p:cNvPr id="487" name="Google Shape;487;p67"/>
          <p:cNvCxnSpPr/>
          <p:nvPr/>
        </p:nvCxnSpPr>
        <p:spPr>
          <a:xfrm>
            <a:off x="1709550" y="3646450"/>
            <a:ext cx="223500" cy="0"/>
          </a:xfrm>
          <a:prstGeom prst="straightConnector1">
            <a:avLst/>
          </a:prstGeom>
          <a:noFill/>
          <a:ln w="38100" cap="flat" cmpd="sng">
            <a:solidFill>
              <a:srgbClr val="674EA7"/>
            </a:solidFill>
            <a:prstDash val="solid"/>
            <a:round/>
            <a:headEnd type="none" w="sm" len="sm"/>
            <a:tailEnd type="none" w="sm" len="sm"/>
          </a:ln>
        </p:spPr>
      </p:cxnSp>
      <p:cxnSp>
        <p:nvCxnSpPr>
          <p:cNvPr id="488" name="Google Shape;488;p67"/>
          <p:cNvCxnSpPr/>
          <p:nvPr/>
        </p:nvCxnSpPr>
        <p:spPr>
          <a:xfrm>
            <a:off x="1709550" y="3787125"/>
            <a:ext cx="223500" cy="0"/>
          </a:xfrm>
          <a:prstGeom prst="straightConnector1">
            <a:avLst/>
          </a:prstGeom>
          <a:noFill/>
          <a:ln w="38100" cap="flat" cmpd="sng">
            <a:solidFill>
              <a:srgbClr val="674EA7"/>
            </a:solidFill>
            <a:prstDash val="solid"/>
            <a:round/>
            <a:headEnd type="none" w="sm" len="sm"/>
            <a:tailEnd type="none" w="sm" len="sm"/>
          </a:ln>
        </p:spPr>
      </p:cxnSp>
      <p:cxnSp>
        <p:nvCxnSpPr>
          <p:cNvPr id="489" name="Google Shape;489;p67"/>
          <p:cNvCxnSpPr/>
          <p:nvPr/>
        </p:nvCxnSpPr>
        <p:spPr>
          <a:xfrm>
            <a:off x="1709550" y="3927800"/>
            <a:ext cx="223500" cy="0"/>
          </a:xfrm>
          <a:prstGeom prst="straightConnector1">
            <a:avLst/>
          </a:prstGeom>
          <a:noFill/>
          <a:ln w="38100" cap="flat" cmpd="sng">
            <a:solidFill>
              <a:srgbClr val="674EA7"/>
            </a:solidFill>
            <a:prstDash val="solid"/>
            <a:round/>
            <a:headEnd type="none" w="sm" len="sm"/>
            <a:tailEnd type="none" w="sm" len="sm"/>
          </a:ln>
        </p:spPr>
      </p:cxnSp>
      <p:cxnSp>
        <p:nvCxnSpPr>
          <p:cNvPr id="490" name="Google Shape;490;p67"/>
          <p:cNvCxnSpPr/>
          <p:nvPr/>
        </p:nvCxnSpPr>
        <p:spPr>
          <a:xfrm>
            <a:off x="1709550" y="4068475"/>
            <a:ext cx="223500" cy="0"/>
          </a:xfrm>
          <a:prstGeom prst="straightConnector1">
            <a:avLst/>
          </a:prstGeom>
          <a:noFill/>
          <a:ln w="38100" cap="flat" cmpd="sng">
            <a:solidFill>
              <a:srgbClr val="674EA7"/>
            </a:solidFill>
            <a:prstDash val="solid"/>
            <a:round/>
            <a:headEnd type="none" w="sm" len="sm"/>
            <a:tailEnd type="none" w="sm" len="sm"/>
          </a:ln>
        </p:spPr>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68"/>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HDL Tips: Constants</a:t>
            </a:r>
            <a:endParaRPr/>
          </a:p>
        </p:txBody>
      </p:sp>
      <p:sp>
        <p:nvSpPr>
          <p:cNvPr id="496" name="Google Shape;496;p68"/>
          <p:cNvSpPr txBox="1">
            <a:spLocks noGrp="1"/>
          </p:cNvSpPr>
          <p:nvPr>
            <p:ph type="body" idx="1"/>
          </p:nvPr>
        </p:nvSpPr>
        <p:spPr>
          <a:xfrm>
            <a:off x="396874" y="1362075"/>
            <a:ext cx="8660039"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A bus of </a:t>
            </a:r>
            <a:r>
              <a:rPr lang="en-US" b="1" dirty="0">
                <a:solidFill>
                  <a:srgbClr val="E79137"/>
                </a:solidFill>
                <a:latin typeface="Courier New" panose="02070309020205020404" pitchFamily="49" charset="0"/>
                <a:cs typeface="Courier New" panose="02070309020205020404" pitchFamily="49" charset="0"/>
              </a:rPr>
              <a:t>true</a:t>
            </a:r>
            <a:r>
              <a:rPr lang="en-US" dirty="0"/>
              <a:t> or </a:t>
            </a:r>
            <a:r>
              <a:rPr lang="en-US" b="1" dirty="0">
                <a:solidFill>
                  <a:srgbClr val="741B47"/>
                </a:solidFill>
                <a:latin typeface="Courier New" panose="02070309020205020404" pitchFamily="49" charset="0"/>
                <a:cs typeface="Courier New" panose="02070309020205020404" pitchFamily="49" charset="0"/>
              </a:rPr>
              <a:t>false</a:t>
            </a:r>
            <a:r>
              <a:rPr lang="en-US" dirty="0"/>
              <a:t> contain all 1s or all 0s, respectively,  and implicitly act as whatever width is needed</a:t>
            </a:r>
            <a:endParaRPr dirty="0"/>
          </a:p>
          <a:p>
            <a:pPr marL="347472" lvl="0" indent="-347472" algn="l" rtl="0">
              <a:lnSpc>
                <a:spcPct val="110000"/>
              </a:lnSpc>
              <a:spcBef>
                <a:spcPts val="440"/>
              </a:spcBef>
              <a:spcAft>
                <a:spcPts val="0"/>
              </a:spcAft>
              <a:buSzPts val="2080"/>
              <a:buFont typeface="Noto Sans Symbols"/>
              <a:buChar char="❖"/>
            </a:pPr>
            <a:r>
              <a:rPr lang="en-US" dirty="0"/>
              <a:t>Example: </a:t>
            </a:r>
            <a:r>
              <a:rPr lang="en-US" sz="2800" b="1" dirty="0" err="1">
                <a:solidFill>
                  <a:srgbClr val="45818E"/>
                </a:solidFill>
                <a:latin typeface="Courier New"/>
                <a:ea typeface="Courier New"/>
                <a:cs typeface="Courier New"/>
                <a:sym typeface="Courier New"/>
              </a:rPr>
              <a:t>ChipB</a:t>
            </a:r>
            <a:r>
              <a:rPr lang="en-US" dirty="0"/>
              <a:t> has four inputs and </a:t>
            </a:r>
            <a:r>
              <a:rPr lang="en-US" sz="2800" b="1" dirty="0" err="1">
                <a:solidFill>
                  <a:srgbClr val="6AA84F"/>
                </a:solidFill>
                <a:latin typeface="Courier New"/>
                <a:ea typeface="Courier New"/>
                <a:cs typeface="Courier New"/>
                <a:sym typeface="Courier New"/>
              </a:rPr>
              <a:t>ChipC</a:t>
            </a:r>
            <a:r>
              <a:rPr lang="en-US" dirty="0"/>
              <a:t> has one input</a:t>
            </a:r>
            <a:endParaRPr dirty="0"/>
          </a:p>
          <a:p>
            <a:pPr marL="640080" lvl="1" indent="-283464" algn="l" rtl="0">
              <a:lnSpc>
                <a:spcPct val="110000"/>
              </a:lnSpc>
              <a:spcBef>
                <a:spcPts val="24"/>
              </a:spcBef>
              <a:spcAft>
                <a:spcPts val="0"/>
              </a:spcAft>
              <a:buSzPts val="2420"/>
              <a:buChar char="▪"/>
            </a:pPr>
            <a:r>
              <a:rPr lang="en-US" sz="2400" b="1" dirty="0" err="1">
                <a:solidFill>
                  <a:srgbClr val="45818E"/>
                </a:solidFill>
                <a:latin typeface="Courier New"/>
                <a:ea typeface="Courier New"/>
                <a:cs typeface="Courier New"/>
                <a:sym typeface="Courier New"/>
              </a:rPr>
              <a:t>ChipB</a:t>
            </a:r>
            <a:r>
              <a:rPr lang="en-US" sz="2400" dirty="0">
                <a:solidFill>
                  <a:srgbClr val="000000"/>
                </a:solidFill>
                <a:latin typeface="Courier New"/>
                <a:ea typeface="Courier New"/>
                <a:cs typeface="Courier New"/>
                <a:sym typeface="Courier New"/>
              </a:rPr>
              <a:t> (</a:t>
            </a:r>
            <a:r>
              <a:rPr lang="en-US" sz="2400" b="1" dirty="0">
                <a:solidFill>
                  <a:srgbClr val="45818E"/>
                </a:solidFill>
                <a:latin typeface="Courier New"/>
                <a:ea typeface="Courier New"/>
                <a:cs typeface="Courier New"/>
                <a:sym typeface="Courier New"/>
              </a:rPr>
              <a:t>in</a:t>
            </a:r>
            <a:r>
              <a:rPr lang="en-US" sz="2400" dirty="0">
                <a:solidFill>
                  <a:srgbClr val="000000"/>
                </a:solidFill>
                <a:latin typeface="Courier New"/>
                <a:ea typeface="Courier New"/>
                <a:cs typeface="Courier New"/>
                <a:sym typeface="Courier New"/>
              </a:rPr>
              <a:t>=</a:t>
            </a:r>
            <a:r>
              <a:rPr lang="en-US" sz="2400" b="1" dirty="0">
                <a:solidFill>
                  <a:srgbClr val="E69138"/>
                </a:solidFill>
                <a:latin typeface="Courier New"/>
                <a:ea typeface="Courier New"/>
                <a:cs typeface="Courier New"/>
                <a:sym typeface="Courier New"/>
              </a:rPr>
              <a:t>true</a:t>
            </a:r>
            <a:r>
              <a:rPr lang="en-US" sz="2400" dirty="0">
                <a:solidFill>
                  <a:srgbClr val="000000"/>
                </a:solidFill>
                <a:latin typeface="Courier New"/>
                <a:ea typeface="Courier New"/>
                <a:cs typeface="Courier New"/>
                <a:sym typeface="Courier New"/>
              </a:rPr>
              <a:t>)</a:t>
            </a:r>
            <a:r>
              <a:rPr lang="en-US" sz="2400" dirty="0">
                <a:solidFill>
                  <a:srgbClr val="000000"/>
                </a:solidFill>
                <a:latin typeface="Calibri"/>
                <a:ea typeface="Calibri"/>
                <a:cs typeface="Calibri"/>
                <a:sym typeface="Calibri"/>
              </a:rPr>
              <a:t> </a:t>
            </a:r>
            <a:r>
              <a:rPr lang="en-US" dirty="0"/>
              <a:t>assigns four input bits a value of 1 (</a:t>
            </a:r>
            <a:r>
              <a:rPr lang="en-US" b="1" dirty="0">
                <a:solidFill>
                  <a:srgbClr val="E79137"/>
                </a:solidFill>
                <a:latin typeface="Courier New" panose="02070309020205020404" pitchFamily="49" charset="0"/>
                <a:cs typeface="Courier New" panose="02070309020205020404" pitchFamily="49" charset="0"/>
              </a:rPr>
              <a:t>true</a:t>
            </a:r>
            <a:r>
              <a:rPr lang="en-US" dirty="0"/>
              <a:t>)</a:t>
            </a:r>
            <a:endParaRPr dirty="0"/>
          </a:p>
          <a:p>
            <a:pPr marL="640080" lvl="1" indent="-283464" algn="l" rtl="0">
              <a:lnSpc>
                <a:spcPct val="110000"/>
              </a:lnSpc>
              <a:spcBef>
                <a:spcPts val="24"/>
              </a:spcBef>
              <a:spcAft>
                <a:spcPts val="0"/>
              </a:spcAft>
              <a:buSzPts val="2420"/>
              <a:buChar char="▪"/>
            </a:pPr>
            <a:r>
              <a:rPr lang="en-US" sz="2400" b="1" dirty="0" err="1">
                <a:solidFill>
                  <a:srgbClr val="6AA84F"/>
                </a:solidFill>
                <a:latin typeface="Courier New"/>
                <a:ea typeface="Courier New"/>
                <a:cs typeface="Courier New"/>
                <a:sym typeface="Courier New"/>
              </a:rPr>
              <a:t>ChipC</a:t>
            </a:r>
            <a:r>
              <a:rPr lang="en-US" sz="2400" dirty="0">
                <a:solidFill>
                  <a:srgbClr val="000000"/>
                </a:solidFill>
                <a:latin typeface="Courier New"/>
                <a:ea typeface="Courier New"/>
                <a:cs typeface="Courier New"/>
                <a:sym typeface="Courier New"/>
              </a:rPr>
              <a:t> (</a:t>
            </a:r>
            <a:r>
              <a:rPr lang="en-US" sz="2400" b="1" dirty="0">
                <a:solidFill>
                  <a:srgbClr val="6AA84F"/>
                </a:solidFill>
                <a:latin typeface="Courier New"/>
                <a:ea typeface="Courier New"/>
                <a:cs typeface="Courier New"/>
                <a:sym typeface="Courier New"/>
              </a:rPr>
              <a:t>in</a:t>
            </a:r>
            <a:r>
              <a:rPr lang="en-US" sz="2400" dirty="0">
                <a:solidFill>
                  <a:srgbClr val="000000"/>
                </a:solidFill>
                <a:latin typeface="Courier New"/>
                <a:ea typeface="Courier New"/>
                <a:cs typeface="Courier New"/>
                <a:sym typeface="Courier New"/>
              </a:rPr>
              <a:t>=</a:t>
            </a:r>
            <a:r>
              <a:rPr lang="en-US" sz="2400" b="1" dirty="0">
                <a:solidFill>
                  <a:srgbClr val="E69138"/>
                </a:solidFill>
                <a:latin typeface="Courier New"/>
                <a:ea typeface="Courier New"/>
                <a:cs typeface="Courier New"/>
                <a:sym typeface="Courier New"/>
              </a:rPr>
              <a:t>true</a:t>
            </a:r>
            <a:r>
              <a:rPr lang="en-US" sz="2400" dirty="0">
                <a:solidFill>
                  <a:srgbClr val="000000"/>
                </a:solidFill>
                <a:latin typeface="Courier New"/>
                <a:ea typeface="Courier New"/>
                <a:cs typeface="Courier New"/>
                <a:sym typeface="Courier New"/>
              </a:rPr>
              <a:t>)</a:t>
            </a:r>
            <a:r>
              <a:rPr lang="en-US" sz="2400" dirty="0">
                <a:solidFill>
                  <a:srgbClr val="000000"/>
                </a:solidFill>
                <a:latin typeface="Calibri"/>
                <a:ea typeface="Calibri"/>
                <a:cs typeface="Calibri"/>
                <a:sym typeface="Calibri"/>
              </a:rPr>
              <a:t> </a:t>
            </a:r>
            <a:r>
              <a:rPr lang="en-US" dirty="0"/>
              <a:t>assigns one input bit a value of 1 (</a:t>
            </a:r>
            <a:r>
              <a:rPr lang="en-US" b="1" dirty="0">
                <a:solidFill>
                  <a:srgbClr val="E79137"/>
                </a:solidFill>
                <a:latin typeface="Courier New" panose="02070309020205020404" pitchFamily="49" charset="0"/>
                <a:cs typeface="Courier New" panose="02070309020205020404" pitchFamily="49" charset="0"/>
              </a:rPr>
              <a:t>true</a:t>
            </a:r>
            <a:r>
              <a:rPr lang="en-US" dirty="0"/>
              <a:t>)</a:t>
            </a:r>
            <a:endParaRPr dirty="0"/>
          </a:p>
          <a:p>
            <a:pPr marL="640080" lvl="1" indent="-283464" algn="l" rtl="0">
              <a:lnSpc>
                <a:spcPct val="110000"/>
              </a:lnSpc>
              <a:spcBef>
                <a:spcPts val="24"/>
              </a:spcBef>
              <a:spcAft>
                <a:spcPts val="0"/>
              </a:spcAft>
              <a:buSzPts val="2420"/>
              <a:buChar char="▪"/>
            </a:pPr>
            <a:r>
              <a:rPr lang="en-US" sz="2400" b="1" dirty="0" err="1">
                <a:solidFill>
                  <a:srgbClr val="6AA84F"/>
                </a:solidFill>
                <a:latin typeface="Courier New"/>
                <a:ea typeface="Courier New"/>
                <a:cs typeface="Courier New"/>
                <a:sym typeface="Courier New"/>
              </a:rPr>
              <a:t>ChipC</a:t>
            </a:r>
            <a:r>
              <a:rPr lang="en-US" sz="2400" dirty="0">
                <a:solidFill>
                  <a:srgbClr val="000000"/>
                </a:solidFill>
                <a:latin typeface="Courier New"/>
                <a:ea typeface="Courier New"/>
                <a:cs typeface="Courier New"/>
                <a:sym typeface="Courier New"/>
              </a:rPr>
              <a:t> (</a:t>
            </a:r>
            <a:r>
              <a:rPr lang="en-US" sz="2400" b="1" dirty="0">
                <a:solidFill>
                  <a:srgbClr val="6AA84F"/>
                </a:solidFill>
                <a:latin typeface="Courier New"/>
                <a:ea typeface="Courier New"/>
                <a:cs typeface="Courier New"/>
                <a:sym typeface="Courier New"/>
              </a:rPr>
              <a:t>in</a:t>
            </a:r>
            <a:r>
              <a:rPr lang="en-US" sz="2400" dirty="0">
                <a:solidFill>
                  <a:srgbClr val="000000"/>
                </a:solidFill>
                <a:latin typeface="Courier New"/>
                <a:ea typeface="Courier New"/>
                <a:cs typeface="Courier New"/>
                <a:sym typeface="Courier New"/>
              </a:rPr>
              <a:t>=</a:t>
            </a:r>
            <a:r>
              <a:rPr lang="en-US" sz="2400" b="1" dirty="0">
                <a:solidFill>
                  <a:srgbClr val="741B47"/>
                </a:solidFill>
                <a:latin typeface="Courier New"/>
                <a:ea typeface="Courier New"/>
                <a:cs typeface="Courier New"/>
                <a:sym typeface="Courier New"/>
              </a:rPr>
              <a:t>false</a:t>
            </a:r>
            <a:r>
              <a:rPr lang="en-US" sz="2400" dirty="0">
                <a:solidFill>
                  <a:srgbClr val="000000"/>
                </a:solidFill>
                <a:latin typeface="Courier New"/>
                <a:ea typeface="Courier New"/>
                <a:cs typeface="Courier New"/>
                <a:sym typeface="Courier New"/>
              </a:rPr>
              <a:t>)</a:t>
            </a:r>
            <a:r>
              <a:rPr lang="en-US" sz="2400" dirty="0">
                <a:solidFill>
                  <a:srgbClr val="000000"/>
                </a:solidFill>
                <a:latin typeface="Calibri"/>
                <a:ea typeface="Calibri"/>
                <a:cs typeface="Calibri"/>
                <a:sym typeface="Calibri"/>
              </a:rPr>
              <a:t> </a:t>
            </a:r>
            <a:r>
              <a:rPr lang="en-US" dirty="0"/>
              <a:t>assigns one input bit a value of 0 (</a:t>
            </a:r>
            <a:r>
              <a:rPr lang="en-US" b="1" dirty="0">
                <a:solidFill>
                  <a:srgbClr val="741B47"/>
                </a:solidFill>
                <a:latin typeface="Courier New" panose="02070309020205020404" pitchFamily="49" charset="0"/>
                <a:cs typeface="Courier New" panose="02070309020205020404" pitchFamily="49" charset="0"/>
              </a:rPr>
              <a:t>false</a:t>
            </a:r>
            <a:r>
              <a:rPr lang="en-US" dirty="0"/>
              <a:t>)</a:t>
            </a:r>
            <a:endParaRPr dirty="0"/>
          </a:p>
          <a:p>
            <a:pPr marL="640080" lvl="1" indent="-129794" algn="l" rtl="0">
              <a:lnSpc>
                <a:spcPct val="110000"/>
              </a:lnSpc>
              <a:spcBef>
                <a:spcPts val="24"/>
              </a:spcBef>
              <a:spcAft>
                <a:spcPts val="0"/>
              </a:spcAft>
              <a:buSzPts val="2420"/>
              <a:buNone/>
            </a:pP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497" name="Google Shape;497;p68"/>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39</a:t>
            </a:fld>
            <a:endParaRPr/>
          </a:p>
        </p:txBody>
      </p:sp>
      <p:sp>
        <p:nvSpPr>
          <p:cNvPr id="498" name="Google Shape;498;p68"/>
          <p:cNvSpPr/>
          <p:nvPr/>
        </p:nvSpPr>
        <p:spPr>
          <a:xfrm>
            <a:off x="5840274" y="4700865"/>
            <a:ext cx="3303725" cy="1134056"/>
          </a:xfrm>
          <a:prstGeom prst="rect">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45818E"/>
                </a:solidFill>
                <a:latin typeface="Courier New"/>
                <a:ea typeface="Courier New"/>
                <a:cs typeface="Courier New"/>
                <a:sym typeface="Courier New"/>
              </a:rPr>
              <a:t>ChipB</a:t>
            </a:r>
            <a:r>
              <a:rPr lang="en-US" sz="1600" b="0" i="0" u="none" strike="noStrike" cap="none">
                <a:solidFill>
                  <a:srgbClr val="000000"/>
                </a:solidFill>
                <a:latin typeface="Courier New"/>
                <a:ea typeface="Courier New"/>
                <a:cs typeface="Courier New"/>
                <a:sym typeface="Courier New"/>
              </a:rPr>
              <a:t> (</a:t>
            </a:r>
            <a:r>
              <a:rPr lang="en-US" sz="1600" b="1" i="0" u="none" strike="noStrike" cap="none">
                <a:solidFill>
                  <a:srgbClr val="45818E"/>
                </a:solidFill>
                <a:latin typeface="Courier New"/>
                <a:ea typeface="Courier New"/>
                <a:cs typeface="Courier New"/>
                <a:sym typeface="Courier New"/>
              </a:rPr>
              <a:t>in</a:t>
            </a:r>
            <a:r>
              <a:rPr lang="en-US" sz="1600" b="0" i="0" u="none" strike="noStrike" cap="none">
                <a:solidFill>
                  <a:srgbClr val="000000"/>
                </a:solidFill>
                <a:latin typeface="Courier New"/>
                <a:ea typeface="Courier New"/>
                <a:cs typeface="Courier New"/>
                <a:sym typeface="Courier New"/>
              </a:rPr>
              <a:t>=</a:t>
            </a:r>
            <a:r>
              <a:rPr lang="en-US" sz="1600" b="1" i="0" u="none" strike="noStrike" cap="none">
                <a:solidFill>
                  <a:srgbClr val="E69138"/>
                </a:solidFill>
                <a:latin typeface="Courier New"/>
                <a:ea typeface="Courier New"/>
                <a:cs typeface="Courier New"/>
                <a:sym typeface="Courier New"/>
              </a:rPr>
              <a:t>true</a:t>
            </a:r>
            <a:r>
              <a:rPr lang="en-US" sz="1600" b="0" i="0" u="none" strike="noStrike" cap="none">
                <a:solidFill>
                  <a:srgbClr val="000000"/>
                </a:solidFill>
                <a:latin typeface="Courier New"/>
                <a:ea typeface="Courier New"/>
                <a:cs typeface="Courier New"/>
                <a:sym typeface="Courier New"/>
              </a:rPr>
              <a:t>);</a:t>
            </a:r>
            <a:endParaRPr sz="1600" b="0"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6AA84F"/>
                </a:solidFill>
                <a:latin typeface="Courier New"/>
                <a:ea typeface="Courier New"/>
                <a:cs typeface="Courier New"/>
                <a:sym typeface="Courier New"/>
              </a:rPr>
              <a:t>ChipC</a:t>
            </a:r>
            <a:r>
              <a:rPr lang="en-US" sz="1600" b="0" i="0" u="none" strike="noStrike" cap="none">
                <a:solidFill>
                  <a:srgbClr val="000000"/>
                </a:solidFill>
                <a:latin typeface="Courier New"/>
                <a:ea typeface="Courier New"/>
                <a:cs typeface="Courier New"/>
                <a:sym typeface="Courier New"/>
              </a:rPr>
              <a:t> (</a:t>
            </a:r>
            <a:r>
              <a:rPr lang="en-US" sz="1600" b="1" i="0" u="none" strike="noStrike" cap="none">
                <a:solidFill>
                  <a:srgbClr val="6AA84F"/>
                </a:solidFill>
                <a:latin typeface="Courier New"/>
                <a:ea typeface="Courier New"/>
                <a:cs typeface="Courier New"/>
                <a:sym typeface="Courier New"/>
              </a:rPr>
              <a:t>in</a:t>
            </a:r>
            <a:r>
              <a:rPr lang="en-US" sz="1600" b="0" i="0" u="none" strike="noStrike" cap="none">
                <a:solidFill>
                  <a:srgbClr val="000000"/>
                </a:solidFill>
                <a:latin typeface="Courier New"/>
                <a:ea typeface="Courier New"/>
                <a:cs typeface="Courier New"/>
                <a:sym typeface="Courier New"/>
              </a:rPr>
              <a:t>=</a:t>
            </a:r>
            <a:r>
              <a:rPr lang="en-US" sz="1600" b="1" i="0" u="none" strike="noStrike" cap="none">
                <a:solidFill>
                  <a:srgbClr val="E69138"/>
                </a:solidFill>
                <a:latin typeface="Courier New"/>
                <a:ea typeface="Courier New"/>
                <a:cs typeface="Courier New"/>
                <a:sym typeface="Courier New"/>
              </a:rPr>
              <a:t>true</a:t>
            </a:r>
            <a:r>
              <a:rPr lang="en-US" sz="1600" b="0" i="0" u="none" strike="noStrike" cap="none">
                <a:solidFill>
                  <a:srgbClr val="000000"/>
                </a:solidFill>
                <a:latin typeface="Courier New"/>
                <a:ea typeface="Courier New"/>
                <a:cs typeface="Courier New"/>
                <a:sym typeface="Courier New"/>
              </a:rPr>
              <a:t>);</a:t>
            </a:r>
            <a:endParaRPr sz="1600" b="0"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6AA84F"/>
                </a:solidFill>
                <a:latin typeface="Courier New"/>
                <a:ea typeface="Courier New"/>
                <a:cs typeface="Courier New"/>
                <a:sym typeface="Courier New"/>
              </a:rPr>
              <a:t>ChipC</a:t>
            </a:r>
            <a:r>
              <a:rPr lang="en-US" sz="1600" b="0" i="0" u="none" strike="noStrike" cap="none">
                <a:solidFill>
                  <a:srgbClr val="000000"/>
                </a:solidFill>
                <a:latin typeface="Courier New"/>
                <a:ea typeface="Courier New"/>
                <a:cs typeface="Courier New"/>
                <a:sym typeface="Courier New"/>
              </a:rPr>
              <a:t> (</a:t>
            </a:r>
            <a:r>
              <a:rPr lang="en-US" sz="1600" b="1" i="0" u="none" strike="noStrike" cap="none">
                <a:solidFill>
                  <a:srgbClr val="6AA84F"/>
                </a:solidFill>
                <a:latin typeface="Courier New"/>
                <a:ea typeface="Courier New"/>
                <a:cs typeface="Courier New"/>
                <a:sym typeface="Courier New"/>
              </a:rPr>
              <a:t>in</a:t>
            </a:r>
            <a:r>
              <a:rPr lang="en-US" sz="1600" b="0" i="0" u="none" strike="noStrike" cap="none">
                <a:solidFill>
                  <a:srgbClr val="000000"/>
                </a:solidFill>
                <a:latin typeface="Courier New"/>
                <a:ea typeface="Courier New"/>
                <a:cs typeface="Courier New"/>
                <a:sym typeface="Courier New"/>
              </a:rPr>
              <a:t>=</a:t>
            </a:r>
            <a:r>
              <a:rPr lang="en-US" sz="1600" b="1" i="0" u="none" strike="noStrike" cap="none">
                <a:solidFill>
                  <a:srgbClr val="741B47"/>
                </a:solidFill>
                <a:latin typeface="Courier New"/>
                <a:ea typeface="Courier New"/>
                <a:cs typeface="Courier New"/>
                <a:sym typeface="Courier New"/>
              </a:rPr>
              <a:t>false</a:t>
            </a:r>
            <a:r>
              <a:rPr lang="en-US" sz="1600" b="0" i="0" u="none" strike="noStrike" cap="none">
                <a:solidFill>
                  <a:srgbClr val="000000"/>
                </a:solidFill>
                <a:latin typeface="Courier New"/>
                <a:ea typeface="Courier New"/>
                <a:cs typeface="Courier New"/>
                <a:sym typeface="Courier New"/>
              </a:rPr>
              <a:t>);</a:t>
            </a:r>
            <a:endParaRPr sz="1600" b="0" i="0" u="none" strike="noStrike" cap="none">
              <a:solidFill>
                <a:srgbClr val="000000"/>
              </a:solidFill>
              <a:latin typeface="Courier New"/>
              <a:ea typeface="Courier New"/>
              <a:cs typeface="Courier New"/>
              <a:sym typeface="Courier New"/>
            </a:endParaRPr>
          </a:p>
        </p:txBody>
      </p:sp>
      <p:grpSp>
        <p:nvGrpSpPr>
          <p:cNvPr id="499" name="Google Shape;499;p68"/>
          <p:cNvGrpSpPr/>
          <p:nvPr/>
        </p:nvGrpSpPr>
        <p:grpSpPr>
          <a:xfrm>
            <a:off x="979215" y="4101090"/>
            <a:ext cx="4505772" cy="2650902"/>
            <a:chOff x="167761" y="4046589"/>
            <a:chExt cx="4505772" cy="2650902"/>
          </a:xfrm>
        </p:grpSpPr>
        <p:sp>
          <p:nvSpPr>
            <p:cNvPr id="500" name="Google Shape;500;p68"/>
            <p:cNvSpPr/>
            <p:nvPr/>
          </p:nvSpPr>
          <p:spPr>
            <a:xfrm>
              <a:off x="3312133" y="4177639"/>
              <a:ext cx="1361400" cy="803100"/>
            </a:xfrm>
            <a:prstGeom prst="rect">
              <a:avLst/>
            </a:prstGeom>
            <a:noFill/>
            <a:ln w="38100" cap="flat" cmpd="sng">
              <a:solidFill>
                <a:srgbClr val="45818E"/>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45818E"/>
                  </a:solidFill>
                  <a:latin typeface="Calibri"/>
                  <a:ea typeface="Calibri"/>
                  <a:cs typeface="Calibri"/>
                  <a:sym typeface="Calibri"/>
                </a:rPr>
                <a:t>ChipB</a:t>
              </a:r>
              <a:endParaRPr sz="1800" b="1" i="0" u="none" strike="noStrike" cap="none">
                <a:solidFill>
                  <a:srgbClr val="45818E"/>
                </a:solidFill>
                <a:latin typeface="Calibri"/>
                <a:ea typeface="Calibri"/>
                <a:cs typeface="Calibri"/>
                <a:sym typeface="Calibri"/>
              </a:endParaRPr>
            </a:p>
          </p:txBody>
        </p:sp>
        <p:cxnSp>
          <p:nvCxnSpPr>
            <p:cNvPr id="501" name="Google Shape;501;p68"/>
            <p:cNvCxnSpPr/>
            <p:nvPr/>
          </p:nvCxnSpPr>
          <p:spPr>
            <a:xfrm>
              <a:off x="3088458" y="4369964"/>
              <a:ext cx="223500" cy="0"/>
            </a:xfrm>
            <a:prstGeom prst="straightConnector1">
              <a:avLst/>
            </a:prstGeom>
            <a:noFill/>
            <a:ln w="38100" cap="flat" cmpd="sng">
              <a:solidFill>
                <a:srgbClr val="45818E"/>
              </a:solidFill>
              <a:prstDash val="solid"/>
              <a:round/>
              <a:headEnd type="none" w="sm" len="sm"/>
              <a:tailEnd type="none" w="sm" len="sm"/>
            </a:ln>
          </p:spPr>
        </p:cxnSp>
        <p:cxnSp>
          <p:nvCxnSpPr>
            <p:cNvPr id="502" name="Google Shape;502;p68"/>
            <p:cNvCxnSpPr/>
            <p:nvPr/>
          </p:nvCxnSpPr>
          <p:spPr>
            <a:xfrm>
              <a:off x="3088458" y="4507114"/>
              <a:ext cx="223500" cy="0"/>
            </a:xfrm>
            <a:prstGeom prst="straightConnector1">
              <a:avLst/>
            </a:prstGeom>
            <a:noFill/>
            <a:ln w="38100" cap="flat" cmpd="sng">
              <a:solidFill>
                <a:srgbClr val="45818E"/>
              </a:solidFill>
              <a:prstDash val="solid"/>
              <a:round/>
              <a:headEnd type="none" w="sm" len="sm"/>
              <a:tailEnd type="none" w="sm" len="sm"/>
            </a:ln>
          </p:spPr>
        </p:cxnSp>
        <p:cxnSp>
          <p:nvCxnSpPr>
            <p:cNvPr id="503" name="Google Shape;503;p68"/>
            <p:cNvCxnSpPr/>
            <p:nvPr/>
          </p:nvCxnSpPr>
          <p:spPr>
            <a:xfrm>
              <a:off x="3088458" y="4647789"/>
              <a:ext cx="223500" cy="0"/>
            </a:xfrm>
            <a:prstGeom prst="straightConnector1">
              <a:avLst/>
            </a:prstGeom>
            <a:noFill/>
            <a:ln w="38100" cap="flat" cmpd="sng">
              <a:solidFill>
                <a:srgbClr val="45818E"/>
              </a:solidFill>
              <a:prstDash val="solid"/>
              <a:round/>
              <a:headEnd type="none" w="sm" len="sm"/>
              <a:tailEnd type="none" w="sm" len="sm"/>
            </a:ln>
          </p:spPr>
        </p:cxnSp>
        <p:cxnSp>
          <p:nvCxnSpPr>
            <p:cNvPr id="504" name="Google Shape;504;p68"/>
            <p:cNvCxnSpPr/>
            <p:nvPr/>
          </p:nvCxnSpPr>
          <p:spPr>
            <a:xfrm>
              <a:off x="3088458" y="4788464"/>
              <a:ext cx="223500" cy="0"/>
            </a:xfrm>
            <a:prstGeom prst="straightConnector1">
              <a:avLst/>
            </a:prstGeom>
            <a:noFill/>
            <a:ln w="38100" cap="flat" cmpd="sng">
              <a:solidFill>
                <a:srgbClr val="45818E"/>
              </a:solidFill>
              <a:prstDash val="solid"/>
              <a:round/>
              <a:headEnd type="none" w="sm" len="sm"/>
              <a:tailEnd type="none" w="sm" len="sm"/>
            </a:ln>
          </p:spPr>
        </p:cxnSp>
        <p:cxnSp>
          <p:nvCxnSpPr>
            <p:cNvPr id="505" name="Google Shape;505;p68"/>
            <p:cNvCxnSpPr/>
            <p:nvPr/>
          </p:nvCxnSpPr>
          <p:spPr>
            <a:xfrm>
              <a:off x="1727158" y="4368539"/>
              <a:ext cx="1361400" cy="0"/>
            </a:xfrm>
            <a:prstGeom prst="straightConnector1">
              <a:avLst/>
            </a:prstGeom>
            <a:noFill/>
            <a:ln w="38100" cap="flat" cmpd="sng">
              <a:solidFill>
                <a:srgbClr val="E69138"/>
              </a:solidFill>
              <a:prstDash val="solid"/>
              <a:round/>
              <a:headEnd type="none" w="sm" len="sm"/>
              <a:tailEnd type="none" w="sm" len="sm"/>
            </a:ln>
          </p:spPr>
        </p:cxnSp>
        <p:cxnSp>
          <p:nvCxnSpPr>
            <p:cNvPr id="506" name="Google Shape;506;p68"/>
            <p:cNvCxnSpPr/>
            <p:nvPr/>
          </p:nvCxnSpPr>
          <p:spPr>
            <a:xfrm>
              <a:off x="1727158" y="4505689"/>
              <a:ext cx="1361400" cy="0"/>
            </a:xfrm>
            <a:prstGeom prst="straightConnector1">
              <a:avLst/>
            </a:prstGeom>
            <a:noFill/>
            <a:ln w="38100" cap="flat" cmpd="sng">
              <a:solidFill>
                <a:srgbClr val="E69138"/>
              </a:solidFill>
              <a:prstDash val="solid"/>
              <a:round/>
              <a:headEnd type="none" w="sm" len="sm"/>
              <a:tailEnd type="none" w="sm" len="sm"/>
            </a:ln>
          </p:spPr>
        </p:cxnSp>
        <p:cxnSp>
          <p:nvCxnSpPr>
            <p:cNvPr id="507" name="Google Shape;507;p68"/>
            <p:cNvCxnSpPr/>
            <p:nvPr/>
          </p:nvCxnSpPr>
          <p:spPr>
            <a:xfrm>
              <a:off x="1727158" y="4646364"/>
              <a:ext cx="1361400" cy="0"/>
            </a:xfrm>
            <a:prstGeom prst="straightConnector1">
              <a:avLst/>
            </a:prstGeom>
            <a:noFill/>
            <a:ln w="38100" cap="flat" cmpd="sng">
              <a:solidFill>
                <a:srgbClr val="E69138"/>
              </a:solidFill>
              <a:prstDash val="solid"/>
              <a:round/>
              <a:headEnd type="none" w="sm" len="sm"/>
              <a:tailEnd type="none" w="sm" len="sm"/>
            </a:ln>
          </p:spPr>
        </p:cxnSp>
        <p:cxnSp>
          <p:nvCxnSpPr>
            <p:cNvPr id="508" name="Google Shape;508;p68"/>
            <p:cNvCxnSpPr/>
            <p:nvPr/>
          </p:nvCxnSpPr>
          <p:spPr>
            <a:xfrm>
              <a:off x="1727158" y="4787039"/>
              <a:ext cx="1361400" cy="0"/>
            </a:xfrm>
            <a:prstGeom prst="straightConnector1">
              <a:avLst/>
            </a:prstGeom>
            <a:noFill/>
            <a:ln w="38100" cap="flat" cmpd="sng">
              <a:solidFill>
                <a:srgbClr val="E69138"/>
              </a:solidFill>
              <a:prstDash val="solid"/>
              <a:round/>
              <a:headEnd type="none" w="sm" len="sm"/>
              <a:tailEnd type="none" w="sm" len="sm"/>
            </a:ln>
          </p:spPr>
        </p:cxnSp>
        <p:sp>
          <p:nvSpPr>
            <p:cNvPr id="509" name="Google Shape;509;p68"/>
            <p:cNvSpPr txBox="1"/>
            <p:nvPr/>
          </p:nvSpPr>
          <p:spPr>
            <a:xfrm>
              <a:off x="1877733" y="4046589"/>
              <a:ext cx="1162200" cy="281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E69138"/>
                  </a:solidFill>
                  <a:latin typeface="Courier New"/>
                  <a:ea typeface="Courier New"/>
                  <a:cs typeface="Courier New"/>
                  <a:sym typeface="Courier New"/>
                </a:rPr>
                <a:t>true (4)</a:t>
              </a:r>
              <a:endParaRPr sz="1200" b="1" i="0" u="none" strike="noStrike" cap="none">
                <a:solidFill>
                  <a:srgbClr val="E69138"/>
                </a:solidFill>
                <a:latin typeface="Courier New"/>
                <a:ea typeface="Courier New"/>
                <a:cs typeface="Courier New"/>
                <a:sym typeface="Courier New"/>
              </a:endParaRPr>
            </a:p>
          </p:txBody>
        </p:sp>
        <p:sp>
          <p:nvSpPr>
            <p:cNvPr id="510" name="Google Shape;510;p68"/>
            <p:cNvSpPr txBox="1"/>
            <p:nvPr/>
          </p:nvSpPr>
          <p:spPr>
            <a:xfrm>
              <a:off x="3244433" y="4415014"/>
              <a:ext cx="532500" cy="281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45818E"/>
                  </a:solidFill>
                  <a:latin typeface="Courier New"/>
                  <a:ea typeface="Courier New"/>
                  <a:cs typeface="Courier New"/>
                  <a:sym typeface="Courier New"/>
                </a:rPr>
                <a:t>in (4)</a:t>
              </a:r>
              <a:endParaRPr sz="1200" b="1" i="0" u="none" strike="noStrike" cap="none">
                <a:solidFill>
                  <a:srgbClr val="45818E"/>
                </a:solidFill>
                <a:latin typeface="Courier New"/>
                <a:ea typeface="Courier New"/>
                <a:cs typeface="Courier New"/>
                <a:sym typeface="Courier New"/>
              </a:endParaRPr>
            </a:p>
          </p:txBody>
        </p:sp>
        <p:sp>
          <p:nvSpPr>
            <p:cNvPr id="511" name="Google Shape;511;p68"/>
            <p:cNvSpPr/>
            <p:nvPr/>
          </p:nvSpPr>
          <p:spPr>
            <a:xfrm>
              <a:off x="3312133" y="5834408"/>
              <a:ext cx="1361400" cy="552000"/>
            </a:xfrm>
            <a:prstGeom prst="rect">
              <a:avLst/>
            </a:prstGeom>
            <a:noFill/>
            <a:ln w="3810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6AA84F"/>
                  </a:solidFill>
                  <a:latin typeface="Calibri"/>
                  <a:ea typeface="Calibri"/>
                  <a:cs typeface="Calibri"/>
                  <a:sym typeface="Calibri"/>
                </a:rPr>
                <a:t>ChipC</a:t>
              </a:r>
              <a:endParaRPr sz="1800" b="1" i="0" u="none" strike="noStrike" cap="none">
                <a:solidFill>
                  <a:srgbClr val="6AA84F"/>
                </a:solidFill>
                <a:latin typeface="Calibri"/>
                <a:ea typeface="Calibri"/>
                <a:cs typeface="Calibri"/>
                <a:sym typeface="Calibri"/>
              </a:endParaRPr>
            </a:p>
          </p:txBody>
        </p:sp>
        <p:sp>
          <p:nvSpPr>
            <p:cNvPr id="512" name="Google Shape;512;p68"/>
            <p:cNvSpPr txBox="1"/>
            <p:nvPr/>
          </p:nvSpPr>
          <p:spPr>
            <a:xfrm>
              <a:off x="3244433" y="5969708"/>
              <a:ext cx="532500" cy="281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6AA84F"/>
                  </a:solidFill>
                  <a:latin typeface="Courier New"/>
                  <a:ea typeface="Courier New"/>
                  <a:cs typeface="Courier New"/>
                  <a:sym typeface="Courier New"/>
                </a:rPr>
                <a:t>in (1)</a:t>
              </a:r>
              <a:endParaRPr sz="1200" b="1" i="0" u="none" strike="noStrike" cap="none">
                <a:solidFill>
                  <a:srgbClr val="6AA84F"/>
                </a:solidFill>
                <a:latin typeface="Courier New"/>
                <a:ea typeface="Courier New"/>
                <a:cs typeface="Courier New"/>
                <a:sym typeface="Courier New"/>
              </a:endParaRPr>
            </a:p>
          </p:txBody>
        </p:sp>
        <p:cxnSp>
          <p:nvCxnSpPr>
            <p:cNvPr id="513" name="Google Shape;513;p68"/>
            <p:cNvCxnSpPr/>
            <p:nvPr/>
          </p:nvCxnSpPr>
          <p:spPr>
            <a:xfrm>
              <a:off x="3088458" y="6110408"/>
              <a:ext cx="223500" cy="0"/>
            </a:xfrm>
            <a:prstGeom prst="straightConnector1">
              <a:avLst/>
            </a:prstGeom>
            <a:noFill/>
            <a:ln w="38100" cap="flat" cmpd="sng">
              <a:solidFill>
                <a:srgbClr val="6AA84F"/>
              </a:solidFill>
              <a:prstDash val="solid"/>
              <a:round/>
              <a:headEnd type="none" w="sm" len="sm"/>
              <a:tailEnd type="none" w="sm" len="sm"/>
            </a:ln>
          </p:spPr>
        </p:cxnSp>
        <p:sp>
          <p:nvSpPr>
            <p:cNvPr id="514" name="Google Shape;514;p68"/>
            <p:cNvSpPr/>
            <p:nvPr/>
          </p:nvSpPr>
          <p:spPr>
            <a:xfrm>
              <a:off x="3312133" y="5119139"/>
              <a:ext cx="1361400" cy="552000"/>
            </a:xfrm>
            <a:prstGeom prst="rect">
              <a:avLst/>
            </a:prstGeom>
            <a:noFill/>
            <a:ln w="3810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6AA84F"/>
                  </a:solidFill>
                  <a:latin typeface="Calibri"/>
                  <a:ea typeface="Calibri"/>
                  <a:cs typeface="Calibri"/>
                  <a:sym typeface="Calibri"/>
                </a:rPr>
                <a:t>ChipC</a:t>
              </a:r>
              <a:endParaRPr sz="1800" b="1" i="0" u="none" strike="noStrike" cap="none">
                <a:solidFill>
                  <a:srgbClr val="6AA84F"/>
                </a:solidFill>
                <a:latin typeface="Calibri"/>
                <a:ea typeface="Calibri"/>
                <a:cs typeface="Calibri"/>
                <a:sym typeface="Calibri"/>
              </a:endParaRPr>
            </a:p>
          </p:txBody>
        </p:sp>
        <p:sp>
          <p:nvSpPr>
            <p:cNvPr id="515" name="Google Shape;515;p68"/>
            <p:cNvSpPr txBox="1"/>
            <p:nvPr/>
          </p:nvSpPr>
          <p:spPr>
            <a:xfrm>
              <a:off x="3244433" y="5254439"/>
              <a:ext cx="532500" cy="281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6AA84F"/>
                  </a:solidFill>
                  <a:latin typeface="Courier New"/>
                  <a:ea typeface="Courier New"/>
                  <a:cs typeface="Courier New"/>
                  <a:sym typeface="Courier New"/>
                </a:rPr>
                <a:t>in (1)</a:t>
              </a:r>
              <a:endParaRPr sz="1200" b="1" i="0" u="none" strike="noStrike" cap="none">
                <a:solidFill>
                  <a:srgbClr val="6AA84F"/>
                </a:solidFill>
                <a:latin typeface="Courier New"/>
                <a:ea typeface="Courier New"/>
                <a:cs typeface="Courier New"/>
                <a:sym typeface="Courier New"/>
              </a:endParaRPr>
            </a:p>
          </p:txBody>
        </p:sp>
        <p:cxnSp>
          <p:nvCxnSpPr>
            <p:cNvPr id="516" name="Google Shape;516;p68"/>
            <p:cNvCxnSpPr/>
            <p:nvPr/>
          </p:nvCxnSpPr>
          <p:spPr>
            <a:xfrm>
              <a:off x="3088458" y="5395139"/>
              <a:ext cx="223500" cy="0"/>
            </a:xfrm>
            <a:prstGeom prst="straightConnector1">
              <a:avLst/>
            </a:prstGeom>
            <a:noFill/>
            <a:ln w="38100" cap="flat" cmpd="sng">
              <a:solidFill>
                <a:srgbClr val="6AA84F"/>
              </a:solidFill>
              <a:prstDash val="solid"/>
              <a:round/>
              <a:headEnd type="none" w="sm" len="sm"/>
              <a:tailEnd type="none" w="sm" len="sm"/>
            </a:ln>
          </p:spPr>
        </p:cxnSp>
        <p:cxnSp>
          <p:nvCxnSpPr>
            <p:cNvPr id="517" name="Google Shape;517;p68"/>
            <p:cNvCxnSpPr/>
            <p:nvPr/>
          </p:nvCxnSpPr>
          <p:spPr>
            <a:xfrm>
              <a:off x="1259571" y="5393164"/>
              <a:ext cx="1828712" cy="0"/>
            </a:xfrm>
            <a:prstGeom prst="straightConnector1">
              <a:avLst/>
            </a:prstGeom>
            <a:noFill/>
            <a:ln w="38100" cap="flat" cmpd="sng">
              <a:solidFill>
                <a:srgbClr val="E69138"/>
              </a:solidFill>
              <a:prstDash val="solid"/>
              <a:round/>
              <a:headEnd type="none" w="sm" len="sm"/>
              <a:tailEnd type="none" w="sm" len="sm"/>
            </a:ln>
          </p:spPr>
        </p:cxnSp>
        <p:sp>
          <p:nvSpPr>
            <p:cNvPr id="518" name="Google Shape;518;p68"/>
            <p:cNvSpPr txBox="1"/>
            <p:nvPr/>
          </p:nvSpPr>
          <p:spPr>
            <a:xfrm>
              <a:off x="1877458" y="5071214"/>
              <a:ext cx="1162200" cy="281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E69138"/>
                  </a:solidFill>
                  <a:latin typeface="Courier New"/>
                  <a:ea typeface="Courier New"/>
                  <a:cs typeface="Courier New"/>
                  <a:sym typeface="Courier New"/>
                </a:rPr>
                <a:t>true (1)</a:t>
              </a:r>
              <a:endParaRPr sz="1200" b="1" i="0" u="none" strike="noStrike" cap="none">
                <a:solidFill>
                  <a:srgbClr val="E69138"/>
                </a:solidFill>
                <a:latin typeface="Courier New"/>
                <a:ea typeface="Courier New"/>
                <a:cs typeface="Courier New"/>
                <a:sym typeface="Courier New"/>
              </a:endParaRPr>
            </a:p>
          </p:txBody>
        </p:sp>
        <p:cxnSp>
          <p:nvCxnSpPr>
            <p:cNvPr id="519" name="Google Shape;519;p68"/>
            <p:cNvCxnSpPr/>
            <p:nvPr/>
          </p:nvCxnSpPr>
          <p:spPr>
            <a:xfrm>
              <a:off x="1727158" y="6110408"/>
              <a:ext cx="1361400" cy="0"/>
            </a:xfrm>
            <a:prstGeom prst="straightConnector1">
              <a:avLst/>
            </a:prstGeom>
            <a:noFill/>
            <a:ln w="38100" cap="flat" cmpd="sng">
              <a:solidFill>
                <a:srgbClr val="A64D79"/>
              </a:solidFill>
              <a:prstDash val="solid"/>
              <a:round/>
              <a:headEnd type="none" w="sm" len="sm"/>
              <a:tailEnd type="none" w="sm" len="sm"/>
            </a:ln>
          </p:spPr>
        </p:cxnSp>
        <p:sp>
          <p:nvSpPr>
            <p:cNvPr id="520" name="Google Shape;520;p68"/>
            <p:cNvSpPr txBox="1"/>
            <p:nvPr/>
          </p:nvSpPr>
          <p:spPr>
            <a:xfrm>
              <a:off x="1877733" y="5788458"/>
              <a:ext cx="1162200" cy="281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A64D79"/>
                  </a:solidFill>
                  <a:latin typeface="Courier New"/>
                  <a:ea typeface="Courier New"/>
                  <a:cs typeface="Courier New"/>
                  <a:sym typeface="Courier New"/>
                </a:rPr>
                <a:t>false (1)</a:t>
              </a:r>
              <a:endParaRPr sz="1200" b="1" i="0" u="none" strike="noStrike" cap="none">
                <a:solidFill>
                  <a:srgbClr val="A64D79"/>
                </a:solidFill>
                <a:latin typeface="Courier New"/>
                <a:ea typeface="Courier New"/>
                <a:cs typeface="Courier New"/>
                <a:sym typeface="Courier New"/>
              </a:endParaRPr>
            </a:p>
          </p:txBody>
        </p:sp>
        <p:sp>
          <p:nvSpPr>
            <p:cNvPr id="521" name="Google Shape;521;p68"/>
            <p:cNvSpPr/>
            <p:nvPr/>
          </p:nvSpPr>
          <p:spPr>
            <a:xfrm>
              <a:off x="167761" y="4187108"/>
              <a:ext cx="1892484" cy="1416770"/>
            </a:xfrm>
            <a:prstGeom prst="cloud">
              <a:avLst/>
            </a:prstGeom>
            <a:solidFill>
              <a:srgbClr val="FCE5CD"/>
            </a:solidFill>
            <a:ln w="38100"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2" name="Google Shape;522;p68"/>
            <p:cNvSpPr/>
            <p:nvPr/>
          </p:nvSpPr>
          <p:spPr>
            <a:xfrm>
              <a:off x="311558" y="5679683"/>
              <a:ext cx="1533112" cy="1017808"/>
            </a:xfrm>
            <a:prstGeom prst="cloud">
              <a:avLst/>
            </a:prstGeom>
            <a:solidFill>
              <a:srgbClr val="D5A6BD"/>
            </a:solidFill>
            <a:ln w="38100" cap="flat" cmpd="sng">
              <a:solidFill>
                <a:srgbClr val="741B4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3" name="Google Shape;523;p68"/>
            <p:cNvSpPr txBox="1"/>
            <p:nvPr/>
          </p:nvSpPr>
          <p:spPr>
            <a:xfrm>
              <a:off x="570761" y="4550474"/>
              <a:ext cx="1361400" cy="69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Fountain of endless 1s</a:t>
              </a:r>
              <a:endParaRPr sz="1400" b="1" i="0" u="none" strike="noStrike" cap="none">
                <a:solidFill>
                  <a:srgbClr val="000000"/>
                </a:solidFill>
                <a:latin typeface="Calibri"/>
                <a:ea typeface="Calibri"/>
                <a:cs typeface="Calibri"/>
                <a:sym typeface="Calibri"/>
              </a:endParaRPr>
            </a:p>
          </p:txBody>
        </p:sp>
        <p:sp>
          <p:nvSpPr>
            <p:cNvPr id="524" name="Google Shape;524;p68"/>
            <p:cNvSpPr txBox="1"/>
            <p:nvPr/>
          </p:nvSpPr>
          <p:spPr>
            <a:xfrm>
              <a:off x="497152" y="5885859"/>
              <a:ext cx="1361400" cy="69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Bottomless serving of 0s</a:t>
              </a:r>
              <a:endParaRPr sz="1400" b="1" i="0" u="none" strike="noStrike" cap="none">
                <a:solidFill>
                  <a:srgbClr val="000000"/>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6">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9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7"/>
          <p:cNvPicPr preferRelativeResize="0"/>
          <p:nvPr/>
        </p:nvPicPr>
        <p:blipFill rotWithShape="1">
          <a:blip r:embed="rId3">
            <a:alphaModFix/>
          </a:blip>
          <a:srcRect/>
          <a:stretch/>
        </p:blipFill>
        <p:spPr>
          <a:xfrm>
            <a:off x="4494975" y="1591238"/>
            <a:ext cx="4649025" cy="3804700"/>
          </a:xfrm>
          <a:prstGeom prst="rect">
            <a:avLst/>
          </a:prstGeom>
          <a:noFill/>
          <a:ln>
            <a:noFill/>
          </a:ln>
        </p:spPr>
      </p:pic>
      <p:sp>
        <p:nvSpPr>
          <p:cNvPr id="63" name="Google Shape;63;p7"/>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Combating Procrastination</a:t>
            </a:r>
            <a:endParaRPr dirty="0"/>
          </a:p>
        </p:txBody>
      </p:sp>
      <p:sp>
        <p:nvSpPr>
          <p:cNvPr id="64" name="Google Shape;64;p7"/>
          <p:cNvSpPr txBox="1">
            <a:spLocks noGrp="1"/>
          </p:cNvSpPr>
          <p:nvPr>
            <p:ph type="body" idx="1"/>
          </p:nvPr>
        </p:nvSpPr>
        <p:spPr>
          <a:xfrm>
            <a:off x="396875" y="1362075"/>
            <a:ext cx="4417350"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Identifying why we procrastinate and the internal dialogue we have with ourselves</a:t>
            </a:r>
            <a:br>
              <a:rPr lang="en-US" dirty="0"/>
            </a:b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Create a proactive strategy to course-correct when you notice you're putting off what needs to be done</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65" name="Google Shape;65;p7"/>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4</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69"/>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Lecture 4 Reminders</a:t>
            </a:r>
            <a:endParaRPr dirty="0"/>
          </a:p>
        </p:txBody>
      </p:sp>
      <p:sp>
        <p:nvSpPr>
          <p:cNvPr id="531" name="Google Shape;531;p69"/>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indent="-347472"/>
            <a:r>
              <a:rPr lang="en-US" b="1" dirty="0"/>
              <a:t>Project 2 due tonight (1/12) at 11:59pm</a:t>
            </a:r>
          </a:p>
          <a:p>
            <a:pPr marL="804672" lvl="1" indent="-347472"/>
            <a:endParaRPr lang="en-US" dirty="0"/>
          </a:p>
          <a:p>
            <a:pPr marL="347472" lvl="0" indent="-347472" algn="l" rtl="0">
              <a:lnSpc>
                <a:spcPct val="110000"/>
              </a:lnSpc>
              <a:spcBef>
                <a:spcPts val="440"/>
              </a:spcBef>
              <a:spcAft>
                <a:spcPts val="0"/>
              </a:spcAft>
              <a:buSzPts val="2080"/>
              <a:buFont typeface="Noto Sans Symbols"/>
              <a:buChar char="❖"/>
            </a:pPr>
            <a:r>
              <a:rPr lang="en-US" dirty="0"/>
              <a:t>Topics next week:</a:t>
            </a:r>
            <a:endParaRPr dirty="0"/>
          </a:p>
          <a:p>
            <a:pPr marL="640080" lvl="1" indent="-283464"/>
            <a:r>
              <a:rPr lang="en-US" dirty="0"/>
              <a:t>Metacognitive: Growth Mindset and Bloom’s Taxonomy</a:t>
            </a:r>
          </a:p>
          <a:p>
            <a:pPr marL="640080" lvl="1" indent="-283464" algn="l" rtl="0">
              <a:lnSpc>
                <a:spcPct val="110000"/>
              </a:lnSpc>
              <a:spcBef>
                <a:spcPts val="24"/>
              </a:spcBef>
              <a:spcAft>
                <a:spcPts val="0"/>
              </a:spcAft>
              <a:buSzPts val="2420"/>
              <a:buChar char="▪"/>
            </a:pPr>
            <a:r>
              <a:rPr lang="en-US" dirty="0"/>
              <a:t>Technical: Sequential Logic and Building Memory</a:t>
            </a:r>
          </a:p>
          <a:p>
            <a:pPr marL="640080" lvl="1" indent="-283464" algn="l" rtl="0">
              <a:lnSpc>
                <a:spcPct val="110000"/>
              </a:lnSpc>
              <a:spcBef>
                <a:spcPts val="24"/>
              </a:spcBef>
              <a:spcAft>
                <a:spcPts val="0"/>
              </a:spcAft>
              <a:buSzPts val="2420"/>
              <a:buChar char="▪"/>
            </a:pPr>
            <a:endParaRPr lang="en-US" dirty="0"/>
          </a:p>
          <a:p>
            <a:pPr marL="347472" lvl="0" indent="-347472"/>
            <a:r>
              <a:rPr lang="en-US" dirty="0"/>
              <a:t>Course Staff Support</a:t>
            </a:r>
          </a:p>
          <a:p>
            <a:pPr marL="699516" lvl="1" indent="-342900"/>
            <a:r>
              <a:rPr lang="en-US" dirty="0">
                <a:solidFill>
                  <a:schemeClr val="tx1"/>
                </a:solidFill>
              </a:rPr>
              <a:t>Eric has office hours in CSE2 153 today after lecture</a:t>
            </a:r>
          </a:p>
          <a:p>
            <a:pPr marL="699516" lvl="1" indent="-342900"/>
            <a:r>
              <a:rPr lang="en-US" dirty="0">
                <a:solidFill>
                  <a:schemeClr val="tx1"/>
                </a:solidFill>
              </a:rPr>
              <a:t>Feel free to post your questions on the Ed discussion board too</a:t>
            </a:r>
            <a:endParaRPr lang="en-US" dirty="0"/>
          </a:p>
        </p:txBody>
      </p:sp>
      <p:sp>
        <p:nvSpPr>
          <p:cNvPr id="532" name="Google Shape;532;p69"/>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40</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Grab a piece of paper!</a:t>
            </a:r>
            <a:endParaRPr/>
          </a:p>
        </p:txBody>
      </p:sp>
      <p:sp>
        <p:nvSpPr>
          <p:cNvPr id="80" name="Google Shape;80;p33"/>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5</a:t>
            </a:fld>
            <a:endParaRPr/>
          </a:p>
        </p:txBody>
      </p:sp>
      <p:cxnSp>
        <p:nvCxnSpPr>
          <p:cNvPr id="81" name="Google Shape;81;p33"/>
          <p:cNvCxnSpPr/>
          <p:nvPr/>
        </p:nvCxnSpPr>
        <p:spPr>
          <a:xfrm>
            <a:off x="2570175" y="2319425"/>
            <a:ext cx="25200" cy="3309900"/>
          </a:xfrm>
          <a:prstGeom prst="straightConnector1">
            <a:avLst/>
          </a:prstGeom>
          <a:noFill/>
          <a:ln w="9525" cap="flat" cmpd="sng">
            <a:solidFill>
              <a:schemeClr val="dk2"/>
            </a:solidFill>
            <a:prstDash val="solid"/>
            <a:round/>
            <a:headEnd type="none" w="sm" len="sm"/>
            <a:tailEnd type="none" w="sm" len="sm"/>
          </a:ln>
        </p:spPr>
      </p:cxnSp>
      <p:cxnSp>
        <p:nvCxnSpPr>
          <p:cNvPr id="82" name="Google Shape;82;p33"/>
          <p:cNvCxnSpPr/>
          <p:nvPr/>
        </p:nvCxnSpPr>
        <p:spPr>
          <a:xfrm>
            <a:off x="5919650" y="2319425"/>
            <a:ext cx="25200" cy="3309900"/>
          </a:xfrm>
          <a:prstGeom prst="straightConnector1">
            <a:avLst/>
          </a:prstGeom>
          <a:noFill/>
          <a:ln w="9525" cap="flat" cmpd="sng">
            <a:solidFill>
              <a:schemeClr val="dk2"/>
            </a:solidFill>
            <a:prstDash val="solid"/>
            <a:round/>
            <a:headEnd type="none" w="sm" len="sm"/>
            <a:tailEnd type="none" w="sm" len="sm"/>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34"/>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Grab a piece of paper!</a:t>
            </a:r>
            <a:endParaRPr/>
          </a:p>
        </p:txBody>
      </p:sp>
      <p:sp>
        <p:nvSpPr>
          <p:cNvPr id="89" name="Google Shape;89;p34"/>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6</a:t>
            </a:fld>
            <a:endParaRPr/>
          </a:p>
        </p:txBody>
      </p:sp>
      <p:cxnSp>
        <p:nvCxnSpPr>
          <p:cNvPr id="90" name="Google Shape;90;p34"/>
          <p:cNvCxnSpPr/>
          <p:nvPr/>
        </p:nvCxnSpPr>
        <p:spPr>
          <a:xfrm>
            <a:off x="2570175" y="2319425"/>
            <a:ext cx="25200" cy="3309900"/>
          </a:xfrm>
          <a:prstGeom prst="straightConnector1">
            <a:avLst/>
          </a:prstGeom>
          <a:noFill/>
          <a:ln w="9525" cap="flat" cmpd="sng">
            <a:solidFill>
              <a:schemeClr val="dk2"/>
            </a:solidFill>
            <a:prstDash val="solid"/>
            <a:round/>
            <a:headEnd type="none" w="sm" len="sm"/>
            <a:tailEnd type="none" w="sm" len="sm"/>
          </a:ln>
        </p:spPr>
      </p:cxnSp>
      <p:cxnSp>
        <p:nvCxnSpPr>
          <p:cNvPr id="91" name="Google Shape;91;p34"/>
          <p:cNvCxnSpPr/>
          <p:nvPr/>
        </p:nvCxnSpPr>
        <p:spPr>
          <a:xfrm>
            <a:off x="5919650" y="2319425"/>
            <a:ext cx="25200" cy="3309900"/>
          </a:xfrm>
          <a:prstGeom prst="straightConnector1">
            <a:avLst/>
          </a:prstGeom>
          <a:noFill/>
          <a:ln w="9525" cap="flat" cmpd="sng">
            <a:solidFill>
              <a:schemeClr val="dk2"/>
            </a:solidFill>
            <a:prstDash val="solid"/>
            <a:round/>
            <a:headEnd type="none" w="sm" len="sm"/>
            <a:tailEnd type="none" w="sm" len="sm"/>
          </a:ln>
        </p:spPr>
      </p:cxnSp>
      <p:sp>
        <p:nvSpPr>
          <p:cNvPr id="92" name="Google Shape;92;p34"/>
          <p:cNvSpPr txBox="1"/>
          <p:nvPr/>
        </p:nvSpPr>
        <p:spPr>
          <a:xfrm>
            <a:off x="-37500" y="1943300"/>
            <a:ext cx="2507400" cy="800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Open Sans"/>
                <a:ea typeface="Open Sans"/>
                <a:cs typeface="Open Sans"/>
                <a:sym typeface="Open Sans"/>
              </a:rPr>
              <a:t>AVOIDANCE AREAS</a:t>
            </a:r>
            <a:endParaRPr sz="2000" b="1" i="0" u="none" strike="noStrike" cap="none">
              <a:solidFill>
                <a:srgbClr val="000000"/>
              </a:solidFill>
              <a:latin typeface="Open Sans"/>
              <a:ea typeface="Open Sans"/>
              <a:cs typeface="Open Sans"/>
              <a:sym typeface="Open Sans"/>
            </a:endParaRPr>
          </a:p>
        </p:txBody>
      </p:sp>
      <p:sp>
        <p:nvSpPr>
          <p:cNvPr id="93" name="Google Shape;93;p34"/>
          <p:cNvSpPr txBox="1"/>
          <p:nvPr/>
        </p:nvSpPr>
        <p:spPr>
          <a:xfrm>
            <a:off x="238200" y="2858550"/>
            <a:ext cx="1956000" cy="1539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0" i="1" u="none" strike="noStrike" cap="none">
                <a:solidFill>
                  <a:srgbClr val="000000"/>
                </a:solidFill>
                <a:latin typeface="Calibri"/>
                <a:ea typeface="Calibri"/>
                <a:cs typeface="Calibri"/>
                <a:sym typeface="Calibri"/>
              </a:rPr>
              <a:t>When you procrastinate, what do you avoid doing?</a:t>
            </a:r>
            <a:endParaRPr sz="2200" b="0" i="1" u="none" strike="noStrike" cap="none">
              <a:solidFill>
                <a:srgbClr val="000000"/>
              </a:solidFill>
              <a:latin typeface="Calibri"/>
              <a:ea typeface="Calibri"/>
              <a:cs typeface="Calibri"/>
              <a:sym typeface="Calibri"/>
            </a:endParaRPr>
          </a:p>
        </p:txBody>
      </p:sp>
      <p:sp>
        <p:nvSpPr>
          <p:cNvPr id="94" name="Google Shape;94;p34"/>
          <p:cNvSpPr txBox="1"/>
          <p:nvPr/>
        </p:nvSpPr>
        <p:spPr>
          <a:xfrm>
            <a:off x="275850" y="5466325"/>
            <a:ext cx="18807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1" u="none" strike="noStrike" cap="none" dirty="0">
                <a:solidFill>
                  <a:srgbClr val="000000"/>
                </a:solidFill>
                <a:latin typeface="Calibri"/>
                <a:ea typeface="Calibri"/>
                <a:cs typeface="Calibri"/>
                <a:sym typeface="Calibri"/>
              </a:rPr>
              <a:t>Identify 3-5 areas</a:t>
            </a:r>
            <a:endParaRPr sz="1400" b="0" i="1" u="none" strike="noStrike" cap="none" dirty="0">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35"/>
          <p:cNvSpPr txBox="1">
            <a:spLocks noGrp="1"/>
          </p:cNvSpPr>
          <p:nvPr>
            <p:ph type="title"/>
          </p:nvPr>
        </p:nvSpPr>
        <p:spPr>
          <a:xfrm>
            <a:off x="357025" y="435675"/>
            <a:ext cx="86073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3400"/>
              <a:t>Where does procrastination impact you most?</a:t>
            </a:r>
            <a:endParaRPr sz="3400"/>
          </a:p>
        </p:txBody>
      </p:sp>
      <p:sp>
        <p:nvSpPr>
          <p:cNvPr id="101" name="Google Shape;101;p35"/>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7</a:t>
            </a:fld>
            <a:endParaRPr/>
          </a:p>
        </p:txBody>
      </p:sp>
      <p:sp>
        <p:nvSpPr>
          <p:cNvPr id="102" name="Google Shape;102;p35"/>
          <p:cNvSpPr/>
          <p:nvPr/>
        </p:nvSpPr>
        <p:spPr>
          <a:xfrm>
            <a:off x="125925" y="1316425"/>
            <a:ext cx="2770800" cy="3284700"/>
          </a:xfrm>
          <a:prstGeom prst="flowChartAlternateProcess">
            <a:avLst/>
          </a:prstGeom>
          <a:solidFill>
            <a:srgbClr val="134F5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Open Sans"/>
                <a:ea typeface="Open Sans"/>
                <a:cs typeface="Open Sans"/>
                <a:sym typeface="Open Sans"/>
              </a:rPr>
              <a:t>PERSONAL</a:t>
            </a:r>
            <a:br>
              <a:rPr lang="en-US" sz="1400" b="1" i="0" u="none" strike="noStrike" cap="none">
                <a:solidFill>
                  <a:schemeClr val="lt1"/>
                </a:solidFill>
                <a:latin typeface="Open Sans"/>
                <a:ea typeface="Open Sans"/>
                <a:cs typeface="Open Sans"/>
                <a:sym typeface="Open Sans"/>
              </a:rPr>
            </a:br>
            <a:endParaRPr sz="1400" b="1" i="0" u="none" strike="noStrike" cap="none">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a:solidFill>
                  <a:schemeClr val="lt1"/>
                </a:solidFill>
                <a:latin typeface="Open Sans"/>
                <a:ea typeface="Open Sans"/>
                <a:cs typeface="Open Sans"/>
                <a:sym typeface="Open Sans"/>
              </a:rPr>
              <a:t>Eating well</a:t>
            </a:r>
            <a:endParaRPr sz="1400" b="0" i="0" u="none" strike="noStrike" cap="none">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a:solidFill>
                  <a:schemeClr val="lt1"/>
                </a:solidFill>
                <a:latin typeface="Open Sans"/>
                <a:ea typeface="Open Sans"/>
                <a:cs typeface="Open Sans"/>
                <a:sym typeface="Open Sans"/>
              </a:rPr>
              <a:t>Exercising / Wellness activities</a:t>
            </a:r>
            <a:endParaRPr sz="1400" b="0" i="0" u="none" strike="noStrike" cap="none">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a:solidFill>
                  <a:schemeClr val="lt1"/>
                </a:solidFill>
                <a:latin typeface="Open Sans"/>
                <a:ea typeface="Open Sans"/>
                <a:cs typeface="Open Sans"/>
                <a:sym typeface="Open Sans"/>
              </a:rPr>
              <a:t>Getting enough sleep</a:t>
            </a:r>
            <a:endParaRPr sz="1400" b="0" i="0" u="none" strike="noStrike" cap="none">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a:solidFill>
                  <a:schemeClr val="lt1"/>
                </a:solidFill>
                <a:latin typeface="Open Sans"/>
                <a:ea typeface="Open Sans"/>
                <a:cs typeface="Open Sans"/>
                <a:sym typeface="Open Sans"/>
              </a:rPr>
              <a:t>Bathing &amp; hygiene</a:t>
            </a:r>
            <a:endParaRPr sz="1400" b="0" i="0" u="none" strike="noStrike" cap="none">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a:solidFill>
                  <a:schemeClr val="lt1"/>
                </a:solidFill>
                <a:latin typeface="Open Sans"/>
                <a:ea typeface="Open Sans"/>
                <a:cs typeface="Open Sans"/>
                <a:sym typeface="Open Sans"/>
              </a:rPr>
              <a:t>Health care (i.e. doctor’s visit)</a:t>
            </a:r>
            <a:endParaRPr sz="1400" b="0" i="0" u="none" strike="noStrike" cap="none">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a:solidFill>
                  <a:schemeClr val="lt1"/>
                </a:solidFill>
                <a:latin typeface="Open Sans"/>
                <a:ea typeface="Open Sans"/>
                <a:cs typeface="Open Sans"/>
                <a:sym typeface="Open Sans"/>
              </a:rPr>
              <a:t>Balancing bank account</a:t>
            </a:r>
            <a:endParaRPr sz="1400" b="0" i="0" u="none" strike="noStrike" cap="none">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a:solidFill>
                  <a:schemeClr val="lt1"/>
                </a:solidFill>
                <a:latin typeface="Open Sans"/>
                <a:ea typeface="Open Sans"/>
                <a:cs typeface="Open Sans"/>
                <a:sym typeface="Open Sans"/>
              </a:rPr>
              <a:t>Relaxation &amp; hobbies</a:t>
            </a:r>
            <a:endParaRPr sz="1400" b="0" i="0" u="none" strike="noStrike" cap="none">
              <a:solidFill>
                <a:schemeClr val="lt1"/>
              </a:solidFill>
              <a:latin typeface="Open Sans"/>
              <a:ea typeface="Open Sans"/>
              <a:cs typeface="Open Sans"/>
              <a:sym typeface="Open Sans"/>
            </a:endParaRPr>
          </a:p>
        </p:txBody>
      </p:sp>
      <p:sp>
        <p:nvSpPr>
          <p:cNvPr id="103" name="Google Shape;103;p35"/>
          <p:cNvSpPr/>
          <p:nvPr/>
        </p:nvSpPr>
        <p:spPr>
          <a:xfrm>
            <a:off x="3062700" y="1316425"/>
            <a:ext cx="3018600" cy="4413300"/>
          </a:xfrm>
          <a:prstGeom prst="flowChartAlternateProcess">
            <a:avLst/>
          </a:prstGeom>
          <a:solidFill>
            <a:srgbClr val="714EA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lt1"/>
                </a:solidFill>
                <a:latin typeface="Open Sans"/>
                <a:ea typeface="Open Sans"/>
                <a:cs typeface="Open Sans"/>
                <a:sym typeface="Open Sans"/>
              </a:rPr>
              <a:t>SCHOOL/COLLEGE</a:t>
            </a:r>
            <a:br>
              <a:rPr lang="en-US" sz="1400" b="1" i="0" u="none" strike="noStrike" cap="none" dirty="0">
                <a:solidFill>
                  <a:schemeClr val="lt1"/>
                </a:solidFill>
                <a:latin typeface="Open Sans"/>
                <a:ea typeface="Open Sans"/>
                <a:cs typeface="Open Sans"/>
                <a:sym typeface="Open Sans"/>
              </a:rPr>
            </a:br>
            <a:endParaRPr sz="1400" b="1" i="0" u="none" strike="noStrike" cap="none" dirty="0">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dirty="0">
                <a:solidFill>
                  <a:schemeClr val="lt1"/>
                </a:solidFill>
                <a:latin typeface="Open Sans"/>
                <a:ea typeface="Open Sans"/>
                <a:cs typeface="Open Sans"/>
                <a:sym typeface="Open Sans"/>
              </a:rPr>
              <a:t>Going to class</a:t>
            </a:r>
            <a:endParaRPr sz="1400" b="0" i="0" u="none" strike="noStrike" cap="none" dirty="0">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dirty="0">
                <a:solidFill>
                  <a:schemeClr val="lt1"/>
                </a:solidFill>
                <a:latin typeface="Open Sans"/>
                <a:ea typeface="Open Sans"/>
                <a:cs typeface="Open Sans"/>
                <a:sym typeface="Open Sans"/>
              </a:rPr>
              <a:t>Doing class readings</a:t>
            </a:r>
            <a:endParaRPr sz="1400" b="0" i="0" u="none" strike="noStrike" cap="none" dirty="0">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dirty="0">
                <a:solidFill>
                  <a:schemeClr val="lt1"/>
                </a:solidFill>
                <a:latin typeface="Open Sans"/>
                <a:ea typeface="Open Sans"/>
                <a:cs typeface="Open Sans"/>
                <a:sym typeface="Open Sans"/>
              </a:rPr>
              <a:t>Studying for tests/exams</a:t>
            </a:r>
            <a:endParaRPr sz="1400" b="0" i="0" u="none" strike="noStrike" cap="none" dirty="0">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dirty="0">
                <a:solidFill>
                  <a:schemeClr val="lt1"/>
                </a:solidFill>
                <a:latin typeface="Open Sans"/>
                <a:ea typeface="Open Sans"/>
                <a:cs typeface="Open Sans"/>
                <a:sym typeface="Open Sans"/>
              </a:rPr>
              <a:t>Doing homework/ assignments</a:t>
            </a:r>
            <a:endParaRPr sz="1400" b="0" i="0" u="none" strike="noStrike" cap="none" dirty="0">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dirty="0">
                <a:solidFill>
                  <a:schemeClr val="lt1"/>
                </a:solidFill>
                <a:latin typeface="Open Sans"/>
                <a:ea typeface="Open Sans"/>
                <a:cs typeface="Open Sans"/>
                <a:sym typeface="Open Sans"/>
              </a:rPr>
              <a:t>Writing papers</a:t>
            </a:r>
            <a:endParaRPr sz="1400" b="0" i="0" u="none" strike="noStrike" cap="none" dirty="0">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dirty="0">
                <a:solidFill>
                  <a:schemeClr val="lt1"/>
                </a:solidFill>
                <a:latin typeface="Open Sans"/>
                <a:ea typeface="Open Sans"/>
                <a:cs typeface="Open Sans"/>
                <a:sym typeface="Open Sans"/>
              </a:rPr>
              <a:t>Starting long-term projects</a:t>
            </a:r>
            <a:endParaRPr sz="1400" b="0" i="0" u="none" strike="noStrike" cap="none" dirty="0">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dirty="0">
                <a:solidFill>
                  <a:schemeClr val="lt1"/>
                </a:solidFill>
                <a:latin typeface="Open Sans"/>
                <a:ea typeface="Open Sans"/>
                <a:cs typeface="Open Sans"/>
                <a:sym typeface="Open Sans"/>
              </a:rPr>
              <a:t>Finding a study group</a:t>
            </a:r>
            <a:endParaRPr sz="1400" b="0" i="0" u="none" strike="noStrike" cap="none" dirty="0">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dirty="0">
                <a:solidFill>
                  <a:schemeClr val="lt1"/>
                </a:solidFill>
                <a:latin typeface="Open Sans"/>
                <a:ea typeface="Open Sans"/>
                <a:cs typeface="Open Sans"/>
                <a:sym typeface="Open Sans"/>
              </a:rPr>
              <a:t>Talking to an instructor or TA</a:t>
            </a:r>
            <a:endParaRPr sz="1400" b="0" i="0" u="none" strike="noStrike" cap="none" dirty="0">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dirty="0">
                <a:solidFill>
                  <a:schemeClr val="lt1"/>
                </a:solidFill>
                <a:latin typeface="Open Sans"/>
                <a:ea typeface="Open Sans"/>
                <a:cs typeface="Open Sans"/>
                <a:sym typeface="Open Sans"/>
              </a:rPr>
              <a:t>Making an advising appointment</a:t>
            </a:r>
            <a:endParaRPr sz="1400" b="0" i="0" u="none" strike="noStrike" cap="none" dirty="0">
              <a:solidFill>
                <a:schemeClr val="lt1"/>
              </a:solidFill>
              <a:latin typeface="Open Sans"/>
              <a:ea typeface="Open Sans"/>
              <a:cs typeface="Open Sans"/>
              <a:sym typeface="Open Sans"/>
            </a:endParaRPr>
          </a:p>
        </p:txBody>
      </p:sp>
      <p:sp>
        <p:nvSpPr>
          <p:cNvPr id="104" name="Google Shape;104;p35"/>
          <p:cNvSpPr/>
          <p:nvPr/>
        </p:nvSpPr>
        <p:spPr>
          <a:xfrm>
            <a:off x="6247275" y="1316425"/>
            <a:ext cx="2770800" cy="3284700"/>
          </a:xfrm>
          <a:prstGeom prst="flowChartAlternateProcess">
            <a:avLst/>
          </a:prstGeom>
          <a:solidFill>
            <a:srgbClr val="741B4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lt1"/>
                </a:solidFill>
                <a:latin typeface="Open Sans"/>
                <a:ea typeface="Open Sans"/>
                <a:cs typeface="Open Sans"/>
                <a:sym typeface="Open Sans"/>
              </a:rPr>
              <a:t>SHOPPING/HOME/</a:t>
            </a:r>
            <a:br>
              <a:rPr lang="en-US" sz="1400" b="1" i="0" u="none" strike="noStrike" cap="none" dirty="0">
                <a:solidFill>
                  <a:schemeClr val="lt1"/>
                </a:solidFill>
                <a:latin typeface="Open Sans"/>
                <a:ea typeface="Open Sans"/>
                <a:cs typeface="Open Sans"/>
                <a:sym typeface="Open Sans"/>
              </a:rPr>
            </a:br>
            <a:r>
              <a:rPr lang="en-US" sz="1400" b="1" i="0" u="none" strike="noStrike" cap="none" dirty="0">
                <a:solidFill>
                  <a:schemeClr val="lt1"/>
                </a:solidFill>
                <a:latin typeface="Open Sans"/>
                <a:ea typeface="Open Sans"/>
                <a:cs typeface="Open Sans"/>
                <a:sym typeface="Open Sans"/>
              </a:rPr>
              <a:t>MAINTENANCE</a:t>
            </a:r>
            <a:br>
              <a:rPr lang="en-US" sz="1400" b="1" i="0" u="none" strike="noStrike" cap="none" dirty="0">
                <a:solidFill>
                  <a:schemeClr val="lt1"/>
                </a:solidFill>
                <a:latin typeface="Open Sans"/>
                <a:ea typeface="Open Sans"/>
                <a:cs typeface="Open Sans"/>
                <a:sym typeface="Open Sans"/>
              </a:rPr>
            </a:br>
            <a:endParaRPr sz="1400" b="1" i="0" u="none" strike="noStrike" cap="none" dirty="0">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dirty="0">
                <a:solidFill>
                  <a:schemeClr val="lt1"/>
                </a:solidFill>
                <a:latin typeface="Open Sans"/>
                <a:ea typeface="Open Sans"/>
                <a:cs typeface="Open Sans"/>
                <a:sym typeface="Open Sans"/>
              </a:rPr>
              <a:t>Paying bills</a:t>
            </a:r>
            <a:endParaRPr sz="1400" b="0" i="0" u="none" strike="noStrike" cap="none" dirty="0">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dirty="0">
                <a:solidFill>
                  <a:schemeClr val="lt1"/>
                </a:solidFill>
                <a:latin typeface="Open Sans"/>
                <a:ea typeface="Open Sans"/>
                <a:cs typeface="Open Sans"/>
                <a:sym typeface="Open Sans"/>
              </a:rPr>
              <a:t>Getting financial aid taken care of (i.e. FAFSA, forms, </a:t>
            </a:r>
            <a:r>
              <a:rPr lang="en-US" sz="1400" b="0" i="0" u="none" strike="noStrike" cap="none" dirty="0" err="1">
                <a:solidFill>
                  <a:schemeClr val="lt1"/>
                </a:solidFill>
                <a:latin typeface="Open Sans"/>
                <a:ea typeface="Open Sans"/>
                <a:cs typeface="Open Sans"/>
                <a:sym typeface="Open Sans"/>
              </a:rPr>
              <a:t>etc</a:t>
            </a:r>
            <a:r>
              <a:rPr lang="en-US" sz="1400" b="0" i="0" u="none" strike="noStrike" cap="none" dirty="0">
                <a:solidFill>
                  <a:schemeClr val="lt1"/>
                </a:solidFill>
                <a:latin typeface="Open Sans"/>
                <a:ea typeface="Open Sans"/>
                <a:cs typeface="Open Sans"/>
                <a:sym typeface="Open Sans"/>
              </a:rPr>
              <a:t>)</a:t>
            </a:r>
            <a:endParaRPr sz="1400" b="0" i="0" u="none" strike="noStrike" cap="none" dirty="0">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dirty="0">
                <a:solidFill>
                  <a:schemeClr val="lt1"/>
                </a:solidFill>
                <a:latin typeface="Open Sans"/>
                <a:ea typeface="Open Sans"/>
                <a:cs typeface="Open Sans"/>
                <a:sym typeface="Open Sans"/>
              </a:rPr>
              <a:t>Doing laundry</a:t>
            </a:r>
            <a:endParaRPr sz="1400" b="0" i="0" u="none" strike="noStrike" cap="none" dirty="0">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dirty="0">
                <a:solidFill>
                  <a:schemeClr val="lt1"/>
                </a:solidFill>
                <a:latin typeface="Open Sans"/>
                <a:ea typeface="Open Sans"/>
                <a:cs typeface="Open Sans"/>
                <a:sym typeface="Open Sans"/>
              </a:rPr>
              <a:t>Cleaning</a:t>
            </a:r>
            <a:endParaRPr sz="1400" b="0" i="0" u="none" strike="noStrike" cap="none" dirty="0">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dirty="0">
                <a:solidFill>
                  <a:schemeClr val="lt1"/>
                </a:solidFill>
                <a:latin typeface="Open Sans"/>
                <a:ea typeface="Open Sans"/>
                <a:cs typeface="Open Sans"/>
                <a:sym typeface="Open Sans"/>
              </a:rPr>
              <a:t>Grocery shopping</a:t>
            </a:r>
            <a:endParaRPr sz="1400" b="0" i="0" u="none" strike="noStrike" cap="none" dirty="0">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dirty="0">
                <a:solidFill>
                  <a:schemeClr val="lt1"/>
                </a:solidFill>
                <a:latin typeface="Open Sans"/>
                <a:ea typeface="Open Sans"/>
                <a:cs typeface="Open Sans"/>
                <a:sym typeface="Open Sans"/>
              </a:rPr>
              <a:t>Doing dishes</a:t>
            </a:r>
            <a:endParaRPr sz="1400" b="0" i="0" u="none" strike="noStrike" cap="none" dirty="0">
              <a:solidFill>
                <a:schemeClr val="lt1"/>
              </a:solidFill>
              <a:latin typeface="Open Sans"/>
              <a:ea typeface="Open Sans"/>
              <a:cs typeface="Open Sans"/>
              <a:sym typeface="Open Sans"/>
            </a:endParaRPr>
          </a:p>
        </p:txBody>
      </p:sp>
      <p:sp>
        <p:nvSpPr>
          <p:cNvPr id="105" name="Google Shape;105;p35"/>
          <p:cNvSpPr/>
          <p:nvPr/>
        </p:nvSpPr>
        <p:spPr>
          <a:xfrm>
            <a:off x="125925" y="4719875"/>
            <a:ext cx="2770800" cy="1869900"/>
          </a:xfrm>
          <a:prstGeom prst="flowChartAlternateProcess">
            <a:avLst/>
          </a:prstGeom>
          <a:solidFill>
            <a:srgbClr val="0B539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lt1"/>
                </a:solidFill>
                <a:latin typeface="Open Sans"/>
                <a:ea typeface="Open Sans"/>
                <a:cs typeface="Open Sans"/>
                <a:sym typeface="Open Sans"/>
              </a:rPr>
              <a:t>SOCIAL/RELATIONSHIPS</a:t>
            </a:r>
            <a:br>
              <a:rPr lang="en-US" sz="1400" b="1" i="0" u="none" strike="noStrike" cap="none" dirty="0">
                <a:solidFill>
                  <a:schemeClr val="lt1"/>
                </a:solidFill>
                <a:latin typeface="Open Sans"/>
                <a:ea typeface="Open Sans"/>
                <a:cs typeface="Open Sans"/>
                <a:sym typeface="Open Sans"/>
              </a:rPr>
            </a:br>
            <a:endParaRPr sz="1400" b="1" i="0" u="none" strike="noStrike" cap="none" dirty="0">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dirty="0">
                <a:solidFill>
                  <a:schemeClr val="lt1"/>
                </a:solidFill>
                <a:latin typeface="Open Sans"/>
                <a:ea typeface="Open Sans"/>
                <a:cs typeface="Open Sans"/>
                <a:sym typeface="Open Sans"/>
              </a:rPr>
              <a:t>Talking with friends</a:t>
            </a:r>
            <a:endParaRPr sz="1400" b="0" i="0" u="none" strike="noStrike" cap="none" dirty="0">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dirty="0">
                <a:solidFill>
                  <a:schemeClr val="lt1"/>
                </a:solidFill>
                <a:latin typeface="Open Sans"/>
                <a:ea typeface="Open Sans"/>
                <a:cs typeface="Open Sans"/>
                <a:sym typeface="Open Sans"/>
              </a:rPr>
              <a:t>Writing email responses</a:t>
            </a:r>
            <a:endParaRPr sz="1400" b="0" i="0" u="none" strike="noStrike" cap="none" dirty="0">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dirty="0">
                <a:solidFill>
                  <a:schemeClr val="lt1"/>
                </a:solidFill>
                <a:latin typeface="Open Sans"/>
                <a:ea typeface="Open Sans"/>
                <a:cs typeface="Open Sans"/>
                <a:sym typeface="Open Sans"/>
              </a:rPr>
              <a:t>Socializing</a:t>
            </a:r>
            <a:endParaRPr sz="1400" b="0" i="0" u="none" strike="noStrike" cap="none" dirty="0">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dirty="0">
                <a:solidFill>
                  <a:schemeClr val="lt1"/>
                </a:solidFill>
                <a:latin typeface="Open Sans"/>
                <a:ea typeface="Open Sans"/>
                <a:cs typeface="Open Sans"/>
                <a:sym typeface="Open Sans"/>
              </a:rPr>
              <a:t>Calling relatives</a:t>
            </a:r>
            <a:endParaRPr sz="1400" b="0" i="0" u="none" strike="noStrike" cap="none" dirty="0">
              <a:solidFill>
                <a:schemeClr val="lt1"/>
              </a:solidFill>
              <a:latin typeface="Open Sans"/>
              <a:ea typeface="Open Sans"/>
              <a:cs typeface="Open Sans"/>
              <a:sym typeface="Open Sans"/>
            </a:endParaRPr>
          </a:p>
        </p:txBody>
      </p:sp>
      <p:sp>
        <p:nvSpPr>
          <p:cNvPr id="106" name="Google Shape;106;p35"/>
          <p:cNvSpPr/>
          <p:nvPr/>
        </p:nvSpPr>
        <p:spPr>
          <a:xfrm>
            <a:off x="6247275" y="4719875"/>
            <a:ext cx="2770800" cy="1869900"/>
          </a:xfrm>
          <a:prstGeom prst="flowChartAlternateProcess">
            <a:avLst/>
          </a:prstGeom>
          <a:solidFill>
            <a:srgbClr val="274E1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lt1"/>
                </a:solidFill>
                <a:latin typeface="Open Sans"/>
                <a:ea typeface="Open Sans"/>
                <a:cs typeface="Open Sans"/>
                <a:sym typeface="Open Sans"/>
              </a:rPr>
              <a:t>WORK/CAREER</a:t>
            </a:r>
            <a:br>
              <a:rPr lang="en-US" sz="1400" b="1" i="0" u="none" strike="noStrike" cap="none" dirty="0">
                <a:solidFill>
                  <a:schemeClr val="lt1"/>
                </a:solidFill>
                <a:latin typeface="Open Sans"/>
                <a:ea typeface="Open Sans"/>
                <a:cs typeface="Open Sans"/>
                <a:sym typeface="Open Sans"/>
              </a:rPr>
            </a:br>
            <a:endParaRPr sz="1400" b="1" i="0" u="none" strike="noStrike" cap="none" dirty="0">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dirty="0">
                <a:solidFill>
                  <a:schemeClr val="lt1"/>
                </a:solidFill>
                <a:latin typeface="Open Sans"/>
                <a:ea typeface="Open Sans"/>
                <a:cs typeface="Open Sans"/>
                <a:sym typeface="Open Sans"/>
              </a:rPr>
              <a:t>Going to work</a:t>
            </a:r>
            <a:endParaRPr sz="1400" b="0" i="0" u="none" strike="noStrike" cap="none" dirty="0">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dirty="0">
                <a:solidFill>
                  <a:schemeClr val="lt1"/>
                </a:solidFill>
                <a:latin typeface="Open Sans"/>
                <a:ea typeface="Open Sans"/>
                <a:cs typeface="Open Sans"/>
                <a:sym typeface="Open Sans"/>
              </a:rPr>
              <a:t>Applying to internships/jobs</a:t>
            </a:r>
            <a:endParaRPr sz="1400" b="0" i="0" u="none" strike="noStrike" cap="none" dirty="0">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dirty="0">
                <a:solidFill>
                  <a:schemeClr val="lt1"/>
                </a:solidFill>
                <a:latin typeface="Open Sans"/>
                <a:ea typeface="Open Sans"/>
                <a:cs typeface="Open Sans"/>
                <a:sym typeface="Open Sans"/>
              </a:rPr>
              <a:t>Preparing a resume</a:t>
            </a:r>
            <a:endParaRPr sz="1400" b="0" i="0" u="none" strike="noStrike" cap="none" dirty="0">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dirty="0">
                <a:solidFill>
                  <a:schemeClr val="lt1"/>
                </a:solidFill>
                <a:latin typeface="Open Sans"/>
                <a:ea typeface="Open Sans"/>
                <a:cs typeface="Open Sans"/>
                <a:sym typeface="Open Sans"/>
              </a:rPr>
              <a:t>Studying for interviews</a:t>
            </a:r>
            <a:endParaRPr sz="1400" b="0" i="0" u="none" strike="noStrike" cap="none" dirty="0">
              <a:solidFill>
                <a:schemeClr val="lt1"/>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04" grpId="0" animBg="1"/>
      <p:bldP spid="105" grpId="0" animBg="1"/>
      <p:bldP spid="10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36"/>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Grab a piece of paper!</a:t>
            </a:r>
            <a:endParaRPr/>
          </a:p>
        </p:txBody>
      </p:sp>
      <p:sp>
        <p:nvSpPr>
          <p:cNvPr id="113" name="Google Shape;113;p36"/>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8</a:t>
            </a:fld>
            <a:endParaRPr/>
          </a:p>
        </p:txBody>
      </p:sp>
      <p:cxnSp>
        <p:nvCxnSpPr>
          <p:cNvPr id="114" name="Google Shape;114;p36"/>
          <p:cNvCxnSpPr/>
          <p:nvPr/>
        </p:nvCxnSpPr>
        <p:spPr>
          <a:xfrm>
            <a:off x="2570175" y="2319425"/>
            <a:ext cx="25200" cy="3309900"/>
          </a:xfrm>
          <a:prstGeom prst="straightConnector1">
            <a:avLst/>
          </a:prstGeom>
          <a:noFill/>
          <a:ln w="9525" cap="flat" cmpd="sng">
            <a:solidFill>
              <a:schemeClr val="dk2"/>
            </a:solidFill>
            <a:prstDash val="solid"/>
            <a:round/>
            <a:headEnd type="none" w="sm" len="sm"/>
            <a:tailEnd type="none" w="sm" len="sm"/>
          </a:ln>
        </p:spPr>
      </p:cxnSp>
      <p:cxnSp>
        <p:nvCxnSpPr>
          <p:cNvPr id="115" name="Google Shape;115;p36"/>
          <p:cNvCxnSpPr/>
          <p:nvPr/>
        </p:nvCxnSpPr>
        <p:spPr>
          <a:xfrm>
            <a:off x="5919650" y="2319425"/>
            <a:ext cx="25200" cy="3309900"/>
          </a:xfrm>
          <a:prstGeom prst="straightConnector1">
            <a:avLst/>
          </a:prstGeom>
          <a:noFill/>
          <a:ln w="9525" cap="flat" cmpd="sng">
            <a:solidFill>
              <a:schemeClr val="dk2"/>
            </a:solidFill>
            <a:prstDash val="solid"/>
            <a:round/>
            <a:headEnd type="none" w="sm" len="sm"/>
            <a:tailEnd type="none" w="sm" len="sm"/>
          </a:ln>
        </p:spPr>
      </p:cxnSp>
      <p:sp>
        <p:nvSpPr>
          <p:cNvPr id="116" name="Google Shape;116;p36"/>
          <p:cNvSpPr txBox="1"/>
          <p:nvPr/>
        </p:nvSpPr>
        <p:spPr>
          <a:xfrm>
            <a:off x="-37500" y="1943300"/>
            <a:ext cx="2507400" cy="800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Open Sans"/>
                <a:ea typeface="Open Sans"/>
                <a:cs typeface="Open Sans"/>
                <a:sym typeface="Open Sans"/>
              </a:rPr>
              <a:t>AVOIDANCE AREAS</a:t>
            </a:r>
            <a:endParaRPr sz="2000" b="1" i="0" u="none" strike="noStrike" cap="none">
              <a:solidFill>
                <a:srgbClr val="000000"/>
              </a:solidFill>
              <a:latin typeface="Open Sans"/>
              <a:ea typeface="Open Sans"/>
              <a:cs typeface="Open Sans"/>
              <a:sym typeface="Open Sans"/>
            </a:endParaRPr>
          </a:p>
        </p:txBody>
      </p:sp>
      <p:sp>
        <p:nvSpPr>
          <p:cNvPr id="117" name="Google Shape;117;p36"/>
          <p:cNvSpPr txBox="1"/>
          <p:nvPr/>
        </p:nvSpPr>
        <p:spPr>
          <a:xfrm>
            <a:off x="238200" y="2858550"/>
            <a:ext cx="1956000" cy="1539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0" i="1" u="none" strike="noStrike" cap="none">
                <a:solidFill>
                  <a:srgbClr val="000000"/>
                </a:solidFill>
                <a:latin typeface="Calibri"/>
                <a:ea typeface="Calibri"/>
                <a:cs typeface="Calibri"/>
                <a:sym typeface="Calibri"/>
              </a:rPr>
              <a:t>When you procrastinate, what do you avoid doing?</a:t>
            </a:r>
            <a:endParaRPr sz="2200" b="0" i="1" u="none" strike="noStrike" cap="none">
              <a:solidFill>
                <a:srgbClr val="000000"/>
              </a:solidFill>
              <a:latin typeface="Calibri"/>
              <a:ea typeface="Calibri"/>
              <a:cs typeface="Calibri"/>
              <a:sym typeface="Calibri"/>
            </a:endParaRPr>
          </a:p>
        </p:txBody>
      </p:sp>
      <p:sp>
        <p:nvSpPr>
          <p:cNvPr id="118" name="Google Shape;118;p36"/>
          <p:cNvSpPr txBox="1"/>
          <p:nvPr/>
        </p:nvSpPr>
        <p:spPr>
          <a:xfrm>
            <a:off x="2894613" y="1943300"/>
            <a:ext cx="2725800" cy="800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Open Sans"/>
                <a:ea typeface="Open Sans"/>
                <a:cs typeface="Open Sans"/>
                <a:sym typeface="Open Sans"/>
              </a:rPr>
              <a:t>PROCRASTINATION BEHAVIORS</a:t>
            </a:r>
            <a:endParaRPr sz="2000" b="1" i="0" u="none" strike="noStrike" cap="none">
              <a:solidFill>
                <a:srgbClr val="000000"/>
              </a:solidFill>
              <a:latin typeface="Open Sans"/>
              <a:ea typeface="Open Sans"/>
              <a:cs typeface="Open Sans"/>
              <a:sym typeface="Open Sans"/>
            </a:endParaRPr>
          </a:p>
        </p:txBody>
      </p:sp>
      <p:sp>
        <p:nvSpPr>
          <p:cNvPr id="119" name="Google Shape;119;p36"/>
          <p:cNvSpPr txBox="1"/>
          <p:nvPr/>
        </p:nvSpPr>
        <p:spPr>
          <a:xfrm>
            <a:off x="2894625" y="2866175"/>
            <a:ext cx="2725800" cy="2216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0" i="1" u="none" strike="noStrike" cap="none">
                <a:solidFill>
                  <a:srgbClr val="000000"/>
                </a:solidFill>
                <a:latin typeface="Calibri"/>
                <a:ea typeface="Calibri"/>
                <a:cs typeface="Calibri"/>
                <a:sym typeface="Calibri"/>
              </a:rPr>
              <a:t>How do you procrastinate?</a:t>
            </a:r>
            <a:endParaRPr sz="2200" b="0" i="1"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200"/>
              <a:buFont typeface="Arial"/>
              <a:buNone/>
            </a:pPr>
            <a:r>
              <a:rPr lang="en-US" sz="2200" b="0" i="1" u="none" strike="noStrike" cap="none">
                <a:solidFill>
                  <a:srgbClr val="000000"/>
                </a:solidFill>
                <a:latin typeface="Calibri"/>
                <a:ea typeface="Calibri"/>
                <a:cs typeface="Calibri"/>
                <a:sym typeface="Calibri"/>
              </a:rPr>
              <a:t>In other words, what do you do instead of the work that needs to be done?</a:t>
            </a:r>
            <a:endParaRPr sz="2200" b="0" i="1" u="none" strike="noStrike" cap="none">
              <a:solidFill>
                <a:srgbClr val="000000"/>
              </a:solidFill>
              <a:latin typeface="Calibri"/>
              <a:ea typeface="Calibri"/>
              <a:cs typeface="Calibri"/>
              <a:sym typeface="Calibri"/>
            </a:endParaRPr>
          </a:p>
        </p:txBody>
      </p:sp>
      <p:sp>
        <p:nvSpPr>
          <p:cNvPr id="120" name="Google Shape;120;p36"/>
          <p:cNvSpPr txBox="1"/>
          <p:nvPr/>
        </p:nvSpPr>
        <p:spPr>
          <a:xfrm>
            <a:off x="275850" y="5466325"/>
            <a:ext cx="18807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1" u="none" strike="noStrike" cap="none" dirty="0">
                <a:solidFill>
                  <a:srgbClr val="000000"/>
                </a:solidFill>
                <a:latin typeface="Calibri"/>
                <a:ea typeface="Calibri"/>
                <a:cs typeface="Calibri"/>
                <a:sym typeface="Calibri"/>
              </a:rPr>
              <a:t>Identify 3-5 areas</a:t>
            </a:r>
            <a:endParaRPr sz="1400" b="0" i="1" u="none" strike="noStrike" cap="none" dirty="0">
              <a:solidFill>
                <a:srgbClr val="000000"/>
              </a:solidFill>
              <a:latin typeface="Calibri"/>
              <a:ea typeface="Calibri"/>
              <a:cs typeface="Calibri"/>
              <a:sym typeface="Calibri"/>
            </a:endParaRPr>
          </a:p>
        </p:txBody>
      </p:sp>
      <p:sp>
        <p:nvSpPr>
          <p:cNvPr id="121" name="Google Shape;121;p36"/>
          <p:cNvSpPr txBox="1"/>
          <p:nvPr/>
        </p:nvSpPr>
        <p:spPr>
          <a:xfrm>
            <a:off x="3045066" y="5466325"/>
            <a:ext cx="24249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1" u="none" strike="noStrike" cap="none" dirty="0">
                <a:solidFill>
                  <a:srgbClr val="000000"/>
                </a:solidFill>
                <a:latin typeface="Calibri"/>
                <a:ea typeface="Calibri"/>
                <a:cs typeface="Calibri"/>
                <a:sym typeface="Calibri"/>
              </a:rPr>
              <a:t>Identify 3-5 behaviors</a:t>
            </a:r>
            <a:endParaRPr sz="1400" b="0" i="1" u="none" strike="noStrike" cap="none" dirty="0">
              <a:solidFill>
                <a:srgbClr val="00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37"/>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Grab a piece of paper!</a:t>
            </a:r>
            <a:endParaRPr/>
          </a:p>
        </p:txBody>
      </p:sp>
      <p:sp>
        <p:nvSpPr>
          <p:cNvPr id="128" name="Google Shape;128;p37"/>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9</a:t>
            </a:fld>
            <a:endParaRPr/>
          </a:p>
        </p:txBody>
      </p:sp>
      <p:cxnSp>
        <p:nvCxnSpPr>
          <p:cNvPr id="129" name="Google Shape;129;p37"/>
          <p:cNvCxnSpPr/>
          <p:nvPr/>
        </p:nvCxnSpPr>
        <p:spPr>
          <a:xfrm>
            <a:off x="2570175" y="2319425"/>
            <a:ext cx="25200" cy="3309900"/>
          </a:xfrm>
          <a:prstGeom prst="straightConnector1">
            <a:avLst/>
          </a:prstGeom>
          <a:noFill/>
          <a:ln w="9525" cap="flat" cmpd="sng">
            <a:solidFill>
              <a:schemeClr val="dk2"/>
            </a:solidFill>
            <a:prstDash val="solid"/>
            <a:round/>
            <a:headEnd type="none" w="sm" len="sm"/>
            <a:tailEnd type="none" w="sm" len="sm"/>
          </a:ln>
        </p:spPr>
      </p:cxnSp>
      <p:cxnSp>
        <p:nvCxnSpPr>
          <p:cNvPr id="130" name="Google Shape;130;p37"/>
          <p:cNvCxnSpPr/>
          <p:nvPr/>
        </p:nvCxnSpPr>
        <p:spPr>
          <a:xfrm>
            <a:off x="5919650" y="2319425"/>
            <a:ext cx="25200" cy="3309900"/>
          </a:xfrm>
          <a:prstGeom prst="straightConnector1">
            <a:avLst/>
          </a:prstGeom>
          <a:noFill/>
          <a:ln w="9525" cap="flat" cmpd="sng">
            <a:solidFill>
              <a:schemeClr val="dk2"/>
            </a:solidFill>
            <a:prstDash val="solid"/>
            <a:round/>
            <a:headEnd type="none" w="sm" len="sm"/>
            <a:tailEnd type="none" w="sm" len="sm"/>
          </a:ln>
        </p:spPr>
      </p:cxnSp>
      <p:sp>
        <p:nvSpPr>
          <p:cNvPr id="131" name="Google Shape;131;p37"/>
          <p:cNvSpPr txBox="1"/>
          <p:nvPr/>
        </p:nvSpPr>
        <p:spPr>
          <a:xfrm>
            <a:off x="-37500" y="1943300"/>
            <a:ext cx="2507400" cy="800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Open Sans"/>
                <a:ea typeface="Open Sans"/>
                <a:cs typeface="Open Sans"/>
                <a:sym typeface="Open Sans"/>
              </a:rPr>
              <a:t>AVOIDANCE AREAS</a:t>
            </a:r>
            <a:endParaRPr sz="2000" b="1" i="0" u="none" strike="noStrike" cap="none">
              <a:solidFill>
                <a:srgbClr val="000000"/>
              </a:solidFill>
              <a:latin typeface="Open Sans"/>
              <a:ea typeface="Open Sans"/>
              <a:cs typeface="Open Sans"/>
              <a:sym typeface="Open Sans"/>
            </a:endParaRPr>
          </a:p>
        </p:txBody>
      </p:sp>
      <p:sp>
        <p:nvSpPr>
          <p:cNvPr id="132" name="Google Shape;132;p37"/>
          <p:cNvSpPr txBox="1"/>
          <p:nvPr/>
        </p:nvSpPr>
        <p:spPr>
          <a:xfrm>
            <a:off x="238200" y="2858550"/>
            <a:ext cx="1956000" cy="1539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0" i="1" u="none" strike="noStrike" cap="none">
                <a:solidFill>
                  <a:srgbClr val="000000"/>
                </a:solidFill>
                <a:latin typeface="Calibri"/>
                <a:ea typeface="Calibri"/>
                <a:cs typeface="Calibri"/>
                <a:sym typeface="Calibri"/>
              </a:rPr>
              <a:t>When you procrastinate, what do you avoid doing?</a:t>
            </a:r>
            <a:endParaRPr sz="2200" b="0" i="1" u="none" strike="noStrike" cap="none">
              <a:solidFill>
                <a:srgbClr val="000000"/>
              </a:solidFill>
              <a:latin typeface="Calibri"/>
              <a:ea typeface="Calibri"/>
              <a:cs typeface="Calibri"/>
              <a:sym typeface="Calibri"/>
            </a:endParaRPr>
          </a:p>
        </p:txBody>
      </p:sp>
      <p:sp>
        <p:nvSpPr>
          <p:cNvPr id="133" name="Google Shape;133;p37"/>
          <p:cNvSpPr txBox="1"/>
          <p:nvPr/>
        </p:nvSpPr>
        <p:spPr>
          <a:xfrm>
            <a:off x="2894613" y="1943300"/>
            <a:ext cx="2725800" cy="800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Open Sans"/>
                <a:ea typeface="Open Sans"/>
                <a:cs typeface="Open Sans"/>
                <a:sym typeface="Open Sans"/>
              </a:rPr>
              <a:t>PROCRASTINATION BEHAVIORS</a:t>
            </a:r>
            <a:endParaRPr sz="2000" b="1" i="0" u="none" strike="noStrike" cap="none">
              <a:solidFill>
                <a:srgbClr val="000000"/>
              </a:solidFill>
              <a:latin typeface="Open Sans"/>
              <a:ea typeface="Open Sans"/>
              <a:cs typeface="Open Sans"/>
              <a:sym typeface="Open Sans"/>
            </a:endParaRPr>
          </a:p>
        </p:txBody>
      </p:sp>
      <p:sp>
        <p:nvSpPr>
          <p:cNvPr id="134" name="Google Shape;134;p37"/>
          <p:cNvSpPr txBox="1"/>
          <p:nvPr/>
        </p:nvSpPr>
        <p:spPr>
          <a:xfrm>
            <a:off x="2894625" y="2866175"/>
            <a:ext cx="2725800" cy="2216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0" i="1" u="none" strike="noStrike" cap="none">
                <a:solidFill>
                  <a:srgbClr val="000000"/>
                </a:solidFill>
                <a:latin typeface="Calibri"/>
                <a:ea typeface="Calibri"/>
                <a:cs typeface="Calibri"/>
                <a:sym typeface="Calibri"/>
              </a:rPr>
              <a:t>How do you procrastinate?</a:t>
            </a:r>
            <a:endParaRPr sz="2200" b="0" i="1"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200"/>
              <a:buFont typeface="Arial"/>
              <a:buNone/>
            </a:pPr>
            <a:r>
              <a:rPr lang="en-US" sz="2200" b="0" i="1" u="none" strike="noStrike" cap="none">
                <a:solidFill>
                  <a:srgbClr val="000000"/>
                </a:solidFill>
                <a:latin typeface="Calibri"/>
                <a:ea typeface="Calibri"/>
                <a:cs typeface="Calibri"/>
                <a:sym typeface="Calibri"/>
              </a:rPr>
              <a:t>In other words, what do you do instead of the work that needs to be done?</a:t>
            </a:r>
            <a:endParaRPr sz="2200" b="0" i="1" u="none" strike="noStrike" cap="none">
              <a:solidFill>
                <a:srgbClr val="000000"/>
              </a:solidFill>
              <a:latin typeface="Calibri"/>
              <a:ea typeface="Calibri"/>
              <a:cs typeface="Calibri"/>
              <a:sym typeface="Calibri"/>
            </a:endParaRPr>
          </a:p>
        </p:txBody>
      </p:sp>
      <p:sp>
        <p:nvSpPr>
          <p:cNvPr id="135" name="Google Shape;135;p37"/>
          <p:cNvSpPr txBox="1"/>
          <p:nvPr/>
        </p:nvSpPr>
        <p:spPr>
          <a:xfrm>
            <a:off x="6244063" y="1943300"/>
            <a:ext cx="2725800" cy="800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Open Sans"/>
                <a:ea typeface="Open Sans"/>
                <a:cs typeface="Open Sans"/>
                <a:sym typeface="Open Sans"/>
              </a:rPr>
              <a:t>PLANNING FOR SUCCESS</a:t>
            </a:r>
            <a:endParaRPr sz="2000" b="1" i="0" u="none" strike="noStrike" cap="none">
              <a:solidFill>
                <a:srgbClr val="000000"/>
              </a:solidFill>
              <a:latin typeface="Open Sans"/>
              <a:ea typeface="Open Sans"/>
              <a:cs typeface="Open Sans"/>
              <a:sym typeface="Open Sans"/>
            </a:endParaRPr>
          </a:p>
        </p:txBody>
      </p:sp>
      <p:sp>
        <p:nvSpPr>
          <p:cNvPr id="136" name="Google Shape;136;p37"/>
          <p:cNvSpPr txBox="1"/>
          <p:nvPr/>
        </p:nvSpPr>
        <p:spPr>
          <a:xfrm>
            <a:off x="6068575" y="2858550"/>
            <a:ext cx="2901300" cy="2555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0" i="1" u="none" strike="noStrike" cap="none">
                <a:solidFill>
                  <a:srgbClr val="000000"/>
                </a:solidFill>
                <a:latin typeface="Calibri"/>
                <a:ea typeface="Calibri"/>
                <a:cs typeface="Calibri"/>
                <a:sym typeface="Calibri"/>
              </a:rPr>
              <a:t>What can you do to avoid procrastination?</a:t>
            </a:r>
            <a:endParaRPr sz="2200" b="0" i="1"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200"/>
              <a:buFont typeface="Arial"/>
              <a:buNone/>
            </a:pPr>
            <a:r>
              <a:rPr lang="en-US" sz="2200" b="0" i="1" u="none" strike="noStrike" cap="none">
                <a:solidFill>
                  <a:srgbClr val="000000"/>
                </a:solidFill>
                <a:latin typeface="Calibri"/>
                <a:ea typeface="Calibri"/>
                <a:cs typeface="Calibri"/>
                <a:sym typeface="Calibri"/>
              </a:rPr>
              <a:t>What action can you take to </a:t>
            </a:r>
            <a:r>
              <a:rPr lang="en-US" sz="2200" b="1" i="1" u="none" strike="noStrike" cap="none">
                <a:solidFill>
                  <a:srgbClr val="000000"/>
                </a:solidFill>
                <a:latin typeface="Calibri"/>
                <a:ea typeface="Calibri"/>
                <a:cs typeface="Calibri"/>
                <a:sym typeface="Calibri"/>
              </a:rPr>
              <a:t>refocus</a:t>
            </a:r>
            <a:r>
              <a:rPr lang="en-US" sz="2200" b="0" i="1" u="none" strike="noStrike" cap="none">
                <a:solidFill>
                  <a:srgbClr val="000000"/>
                </a:solidFill>
                <a:latin typeface="Calibri"/>
                <a:ea typeface="Calibri"/>
                <a:cs typeface="Calibri"/>
                <a:sym typeface="Calibri"/>
              </a:rPr>
              <a:t> yourself on the task you need to complete?</a:t>
            </a:r>
            <a:endParaRPr sz="2200" b="0" i="1"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200"/>
              <a:buFont typeface="Arial"/>
              <a:buNone/>
            </a:pPr>
            <a:endParaRPr sz="2200" b="0" i="1" u="none" strike="noStrike" cap="none">
              <a:solidFill>
                <a:srgbClr val="000000"/>
              </a:solidFill>
              <a:latin typeface="Calibri"/>
              <a:ea typeface="Calibri"/>
              <a:cs typeface="Calibri"/>
              <a:sym typeface="Calibri"/>
            </a:endParaRPr>
          </a:p>
        </p:txBody>
      </p:sp>
      <p:sp>
        <p:nvSpPr>
          <p:cNvPr id="137" name="Google Shape;137;p37"/>
          <p:cNvSpPr txBox="1"/>
          <p:nvPr/>
        </p:nvSpPr>
        <p:spPr>
          <a:xfrm>
            <a:off x="3045066" y="5466325"/>
            <a:ext cx="24249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1" u="none" strike="noStrike" cap="none" dirty="0">
                <a:solidFill>
                  <a:srgbClr val="000000"/>
                </a:solidFill>
                <a:latin typeface="Calibri"/>
                <a:ea typeface="Calibri"/>
                <a:cs typeface="Calibri"/>
                <a:sym typeface="Calibri"/>
              </a:rPr>
              <a:t>Identify 3-5 behaviors</a:t>
            </a:r>
            <a:endParaRPr sz="1400" b="0" i="1" u="none" strike="noStrike" cap="none" dirty="0">
              <a:solidFill>
                <a:srgbClr val="000000"/>
              </a:solidFill>
              <a:latin typeface="Calibri"/>
              <a:ea typeface="Calibri"/>
              <a:cs typeface="Calibri"/>
              <a:sym typeface="Calibri"/>
            </a:endParaRPr>
          </a:p>
        </p:txBody>
      </p:sp>
      <p:sp>
        <p:nvSpPr>
          <p:cNvPr id="138" name="Google Shape;138;p37"/>
          <p:cNvSpPr txBox="1"/>
          <p:nvPr/>
        </p:nvSpPr>
        <p:spPr>
          <a:xfrm>
            <a:off x="6306766" y="5466325"/>
            <a:ext cx="24249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1" u="none" strike="noStrike" cap="none" dirty="0">
                <a:solidFill>
                  <a:srgbClr val="000000"/>
                </a:solidFill>
                <a:latin typeface="Calibri"/>
                <a:ea typeface="Calibri"/>
                <a:cs typeface="Calibri"/>
                <a:sym typeface="Calibri"/>
              </a:rPr>
              <a:t>Identify 3-5 actions</a:t>
            </a:r>
            <a:endParaRPr sz="1400" b="0" i="1" u="none" strike="noStrike" cap="none" dirty="0">
              <a:solidFill>
                <a:srgbClr val="000000"/>
              </a:solidFill>
              <a:latin typeface="Calibri"/>
              <a:ea typeface="Calibri"/>
              <a:cs typeface="Calibri"/>
              <a:sym typeface="Calibri"/>
            </a:endParaRPr>
          </a:p>
        </p:txBody>
      </p:sp>
      <p:sp>
        <p:nvSpPr>
          <p:cNvPr id="139" name="Google Shape;139;p37"/>
          <p:cNvSpPr txBox="1"/>
          <p:nvPr/>
        </p:nvSpPr>
        <p:spPr>
          <a:xfrm>
            <a:off x="275850" y="5466325"/>
            <a:ext cx="18807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1" u="none" strike="noStrike" cap="none" dirty="0">
                <a:solidFill>
                  <a:srgbClr val="000000"/>
                </a:solidFill>
                <a:latin typeface="Calibri"/>
                <a:ea typeface="Calibri"/>
                <a:cs typeface="Calibri"/>
                <a:sym typeface="Calibri"/>
              </a:rPr>
              <a:t>Identify 3-5 areas</a:t>
            </a:r>
            <a:endParaRPr sz="1400" b="0" i="1" u="none" strike="noStrike" cap="none" dirty="0">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UWTheme-333-Sp18">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4B2A85"/>
      </a:hlink>
      <a:folHlink>
        <a:srgbClr val="DED4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16.png"/></Relationships>
</file>

<file path=ppt/webextensions/_rels/webextension2.xml.rels><?xml version="1.0" encoding="UTF-8" standalone="yes"?>
<Relationships xmlns="http://schemas.openxmlformats.org/package/2006/relationships"><Relationship Id="rId1" Type="http://schemas.openxmlformats.org/officeDocument/2006/relationships/image" Target="../media/image19.png"/></Relationships>
</file>

<file path=ppt/webextensions/webextension1.xml><?xml version="1.0" encoding="utf-8"?>
<we:webextension xmlns:we="http://schemas.microsoft.com/office/webextensions/webextension/2010/11" id="{934B9370-5A1F-574D-A3E7-385CDEFFA8DA}">
  <we:reference id="WA104218073" version="2.1.0.0" store="en-US" storeType="OMEX"/>
  <we:alternateReferences/>
  <we:properties>
    <we:property name="Microsoft.Office.CampaignId" value="&quot;none&quot;"/>
    <we:property name="appSlideData" value="{&quot;slideId&quot;:256,&quot;confidenceLevel&quot;:2}"/>
    <we:property name="url" value="&quot;multiple_choice_poll/PkYU1ZbcMRZUBadWHSMnz&quot;"/>
  </we:properties>
  <we:bindings/>
  <we:snapshot xmlns:r="http://schemas.openxmlformats.org/officeDocument/2006/relationships" r:embed="rId1"/>
</we:webextension>
</file>

<file path=ppt/webextensions/webextension2.xml><?xml version="1.0" encoding="utf-8"?>
<we:webextension xmlns:we="http://schemas.microsoft.com/office/webextensions/webextension/2010/11" id="{AA89DB12-1047-274B-90C9-002A8E4E21F1}">
  <we:reference id="WA104218073" version="2.1.0.0" store="en-US" storeType="OMEX"/>
  <we:alternateReferences/>
  <we:properties>
    <we:property name="Microsoft.Office.CampaignId" value="&quot;none&quot;"/>
    <we:property name="appSlideData" value="{&quot;slideId&quot;:256,&quot;confidenceLevel&quot;:2}"/>
    <we:property name="url" value="&quot;multiple_choice_poll/tTxieMoxwYUeAN3lzFbcJ&quot;"/>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otalTime>354</TotalTime>
  <Words>3651</Words>
  <Application>Microsoft Macintosh PowerPoint</Application>
  <PresentationFormat>On-screen Show (4:3)</PresentationFormat>
  <Paragraphs>1089</Paragraphs>
  <Slides>40</Slides>
  <Notes>40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Noto Sans Symbols</vt:lpstr>
      <vt:lpstr>Arial</vt:lpstr>
      <vt:lpstr>Arial Narrow</vt:lpstr>
      <vt:lpstr>Calibri</vt:lpstr>
      <vt:lpstr>Cambria Math</vt:lpstr>
      <vt:lpstr>Consolas</vt:lpstr>
      <vt:lpstr>Courier New</vt:lpstr>
      <vt:lpstr>Open Sans</vt:lpstr>
      <vt:lpstr>Times New Roman</vt:lpstr>
      <vt:lpstr>UWTheme-333-Sp18</vt:lpstr>
      <vt:lpstr>Procrastination &amp; The ALU</vt:lpstr>
      <vt:lpstr>Lecture Outline</vt:lpstr>
      <vt:lpstr>Let’s Talk Procrastination</vt:lpstr>
      <vt:lpstr>Combating Procrastination</vt:lpstr>
      <vt:lpstr>Grab a piece of paper!</vt:lpstr>
      <vt:lpstr>Grab a piece of paper!</vt:lpstr>
      <vt:lpstr>Where does procrastination impact you most?</vt:lpstr>
      <vt:lpstr>Grab a piece of paper!</vt:lpstr>
      <vt:lpstr>Grab a piece of paper!</vt:lpstr>
      <vt:lpstr>Tips for Avoiding Procrastination</vt:lpstr>
      <vt:lpstr>Lecture Outline</vt:lpstr>
      <vt:lpstr>Unsigned Binary Representation</vt:lpstr>
      <vt:lpstr>Signed Binary Representation</vt:lpstr>
      <vt:lpstr>Signed Binary Representation: Limitations</vt:lpstr>
      <vt:lpstr>Two’s Complement Binary Representation</vt:lpstr>
      <vt:lpstr>Benefits of Two’s Complement</vt:lpstr>
      <vt:lpstr>Four-bit Values in Various Representations</vt:lpstr>
      <vt:lpstr>Two’s Complement Addition</vt:lpstr>
      <vt:lpstr>Two’s Complement Addition</vt:lpstr>
      <vt:lpstr>PowerPoint Presentation</vt:lpstr>
      <vt:lpstr>Lecture Outline</vt:lpstr>
      <vt:lpstr>The Von Neumann Architecture</vt:lpstr>
      <vt:lpstr>The Arithmetic Logic Unit</vt:lpstr>
      <vt:lpstr>Our ALU Implementation</vt:lpstr>
      <vt:lpstr>ALU Functions: Client’s View</vt:lpstr>
      <vt:lpstr>ALU Functions: Client’s View</vt:lpstr>
      <vt:lpstr>ALU Functions: Implementer’s View</vt:lpstr>
      <vt:lpstr>ALU Functions: Implementer’s View</vt:lpstr>
      <vt:lpstr>ALU Functions: Implementer’s View</vt:lpstr>
      <vt:lpstr>ALU Functions: Implementer’s View</vt:lpstr>
      <vt:lpstr>ALU Functions: Implementer’s View</vt:lpstr>
      <vt:lpstr>ALU Output Control Bits</vt:lpstr>
      <vt:lpstr>PowerPoint Presentation</vt:lpstr>
      <vt:lpstr>Lecture Outline</vt:lpstr>
      <vt:lpstr>Project 3 Overview</vt:lpstr>
      <vt:lpstr>ALU Implementation Strategy</vt:lpstr>
      <vt:lpstr>HDL Tips: Slicing</vt:lpstr>
      <vt:lpstr>HDL Tips: Connections</vt:lpstr>
      <vt:lpstr>HDL Tips: Constants</vt:lpstr>
      <vt:lpstr>Lecture 4 Reminders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ALU, Growth vs. Fixed Mindset</dc:title>
  <dc:creator>Aaron Johnston</dc:creator>
  <cp:lastModifiedBy>Eric Fan</cp:lastModifiedBy>
  <cp:revision>178</cp:revision>
  <dcterms:created xsi:type="dcterms:W3CDTF">2018-03-28T08:00:24Z</dcterms:created>
  <dcterms:modified xsi:type="dcterms:W3CDTF">2023-01-12T21:44:05Z</dcterms:modified>
</cp:coreProperties>
</file>